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1" r:id="rId18"/>
    <p:sldId id="279" r:id="rId19"/>
    <p:sldId id="272" r:id="rId20"/>
    <p:sldId id="273" r:id="rId21"/>
    <p:sldId id="281" r:id="rId22"/>
    <p:sldId id="274" r:id="rId23"/>
    <p:sldId id="275" r:id="rId24"/>
    <p:sldId id="282" r:id="rId25"/>
    <p:sldId id="283" r:id="rId26"/>
    <p:sldId id="276" r:id="rId27"/>
    <p:sldId id="287" r:id="rId28"/>
    <p:sldId id="288" r:id="rId29"/>
    <p:sldId id="286" r:id="rId30"/>
    <p:sldId id="290" r:id="rId31"/>
    <p:sldId id="291" r:id="rId32"/>
    <p:sldId id="292" r:id="rId33"/>
    <p:sldId id="294" r:id="rId34"/>
    <p:sldId id="298" r:id="rId35"/>
    <p:sldId id="277"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E9E4E-33DF-4070-8E85-DE1D6A21403E}" type="doc">
      <dgm:prSet loTypeId="urn:microsoft.com/office/officeart/2005/8/layout/process1" loCatId="process" qsTypeId="urn:microsoft.com/office/officeart/2005/8/quickstyle/simple1" qsCatId="simple" csTypeId="urn:microsoft.com/office/officeart/2005/8/colors/accent1_2" csCatId="accent1" phldr="1"/>
      <dgm:spPr/>
    </dgm:pt>
    <dgm:pt modelId="{7F53B66E-ABC7-411D-8DB9-AFF8CC79C833}">
      <dgm:prSet phldrT="[Texto]"/>
      <dgm:spPr>
        <a:solidFill>
          <a:schemeClr val="bg2">
            <a:lumMod val="90000"/>
          </a:schemeClr>
        </a:solidFill>
      </dgm:spPr>
      <dgm:t>
        <a:bodyPr/>
        <a:lstStyle/>
        <a:p>
          <a:r>
            <a:rPr lang="es-ES" b="1" dirty="0" smtClean="0">
              <a:solidFill>
                <a:schemeClr val="tx1"/>
              </a:solidFill>
            </a:rPr>
            <a:t>PROPORCIONA MAYOR GRADO DE CONFIABILIDAD Y VALIDEZ A LOS REGISTROS CONTABLES</a:t>
          </a:r>
          <a:endParaRPr lang="es-ES" b="1" dirty="0">
            <a:solidFill>
              <a:schemeClr val="tx1"/>
            </a:solidFill>
          </a:endParaRPr>
        </a:p>
      </dgm:t>
    </dgm:pt>
    <dgm:pt modelId="{3B7B3964-75F9-4B0C-AF59-4F1199DD697B}" type="parTrans" cxnId="{CF8F7E07-43A8-4BC0-8DD8-2B0764DC8DE7}">
      <dgm:prSet/>
      <dgm:spPr/>
      <dgm:t>
        <a:bodyPr/>
        <a:lstStyle/>
        <a:p>
          <a:endParaRPr lang="es-ES"/>
        </a:p>
      </dgm:t>
    </dgm:pt>
    <dgm:pt modelId="{A9232C3D-F0A0-4D90-A2C6-BC94FEA6B50A}" type="sibTrans" cxnId="{CF8F7E07-43A8-4BC0-8DD8-2B0764DC8DE7}">
      <dgm:prSet/>
      <dgm:spPr/>
      <dgm:t>
        <a:bodyPr/>
        <a:lstStyle/>
        <a:p>
          <a:endParaRPr lang="es-ES" dirty="0"/>
        </a:p>
      </dgm:t>
    </dgm:pt>
    <dgm:pt modelId="{6140697E-9830-471E-AFF0-4B5DD1DC4869}">
      <dgm:prSet phldrT="[Texto]"/>
      <dgm:spPr>
        <a:solidFill>
          <a:schemeClr val="bg2">
            <a:lumMod val="90000"/>
          </a:schemeClr>
        </a:solidFill>
      </dgm:spPr>
      <dgm:t>
        <a:bodyPr/>
        <a:lstStyle/>
        <a:p>
          <a:r>
            <a:rPr lang="es-ES" b="1" dirty="0" smtClean="0">
              <a:solidFill>
                <a:schemeClr val="tx1"/>
              </a:solidFill>
            </a:rPr>
            <a:t>DOCUMENTOS SON UTILIZADOS COMO REFERENCIA Y COMPROBANTES EN CASO DE DESACUERDO LEGAL</a:t>
          </a:r>
          <a:endParaRPr lang="es-ES" b="1" dirty="0">
            <a:solidFill>
              <a:schemeClr val="tx1"/>
            </a:solidFill>
          </a:endParaRPr>
        </a:p>
      </dgm:t>
    </dgm:pt>
    <dgm:pt modelId="{01DA5DC5-2283-4198-BEB3-5642EF786A3B}" type="parTrans" cxnId="{47BFBC82-B740-4DEF-8C82-EA382AB39ECD}">
      <dgm:prSet/>
      <dgm:spPr/>
      <dgm:t>
        <a:bodyPr/>
        <a:lstStyle/>
        <a:p>
          <a:endParaRPr lang="es-ES"/>
        </a:p>
      </dgm:t>
    </dgm:pt>
    <dgm:pt modelId="{CF760BD8-DD0E-440F-A91F-9B71EF0F67F7}" type="sibTrans" cxnId="{47BFBC82-B740-4DEF-8C82-EA382AB39ECD}">
      <dgm:prSet/>
      <dgm:spPr/>
      <dgm:t>
        <a:bodyPr/>
        <a:lstStyle/>
        <a:p>
          <a:endParaRPr lang="es-ES" dirty="0"/>
        </a:p>
      </dgm:t>
    </dgm:pt>
    <dgm:pt modelId="{BD786B8A-3596-4F8A-BA53-EBA6F046FAE9}">
      <dgm:prSet phldrT="[Texto]"/>
      <dgm:spPr>
        <a:solidFill>
          <a:schemeClr val="bg2">
            <a:lumMod val="90000"/>
          </a:schemeClr>
        </a:solidFill>
      </dgm:spPr>
      <dgm:t>
        <a:bodyPr/>
        <a:lstStyle/>
        <a:p>
          <a:r>
            <a:rPr lang="es-ES" b="1" dirty="0" smtClean="0">
              <a:solidFill>
                <a:schemeClr val="tx1"/>
              </a:solidFill>
            </a:rPr>
            <a:t>RESPALDAN LOS REGISTROS CONTABLES</a:t>
          </a:r>
          <a:endParaRPr lang="es-ES" b="1" dirty="0">
            <a:solidFill>
              <a:schemeClr val="tx1"/>
            </a:solidFill>
          </a:endParaRPr>
        </a:p>
      </dgm:t>
    </dgm:pt>
    <dgm:pt modelId="{8E945E41-7C8E-4C8E-AD1A-C308C0B4C59D}" type="parTrans" cxnId="{B7DA3EEC-26AD-437C-8D68-BEF1DC87084C}">
      <dgm:prSet/>
      <dgm:spPr/>
      <dgm:t>
        <a:bodyPr/>
        <a:lstStyle/>
        <a:p>
          <a:endParaRPr lang="es-ES"/>
        </a:p>
      </dgm:t>
    </dgm:pt>
    <dgm:pt modelId="{F935EFB3-49FF-473C-911F-C3A0E42F9440}" type="sibTrans" cxnId="{B7DA3EEC-26AD-437C-8D68-BEF1DC87084C}">
      <dgm:prSet/>
      <dgm:spPr/>
      <dgm:t>
        <a:bodyPr/>
        <a:lstStyle/>
        <a:p>
          <a:endParaRPr lang="es-ES"/>
        </a:p>
      </dgm:t>
    </dgm:pt>
    <dgm:pt modelId="{48633763-6FD1-49CF-9E90-FEA4096A8ADB}" type="pres">
      <dgm:prSet presAssocID="{948E9E4E-33DF-4070-8E85-DE1D6A21403E}" presName="Name0" presStyleCnt="0">
        <dgm:presLayoutVars>
          <dgm:dir/>
          <dgm:resizeHandles val="exact"/>
        </dgm:presLayoutVars>
      </dgm:prSet>
      <dgm:spPr/>
    </dgm:pt>
    <dgm:pt modelId="{D7B39FC1-5B18-4947-8A8A-FCD588F25EBD}" type="pres">
      <dgm:prSet presAssocID="{7F53B66E-ABC7-411D-8DB9-AFF8CC79C833}" presName="node" presStyleLbl="node1" presStyleIdx="0" presStyleCnt="3">
        <dgm:presLayoutVars>
          <dgm:bulletEnabled val="1"/>
        </dgm:presLayoutVars>
      </dgm:prSet>
      <dgm:spPr/>
      <dgm:t>
        <a:bodyPr/>
        <a:lstStyle/>
        <a:p>
          <a:endParaRPr lang="es-EC"/>
        </a:p>
      </dgm:t>
    </dgm:pt>
    <dgm:pt modelId="{D2A27B9E-115D-4351-8528-292E3E489AAA}" type="pres">
      <dgm:prSet presAssocID="{A9232C3D-F0A0-4D90-A2C6-BC94FEA6B50A}" presName="sibTrans" presStyleLbl="sibTrans2D1" presStyleIdx="0" presStyleCnt="2"/>
      <dgm:spPr/>
      <dgm:t>
        <a:bodyPr/>
        <a:lstStyle/>
        <a:p>
          <a:endParaRPr lang="es-EC"/>
        </a:p>
      </dgm:t>
    </dgm:pt>
    <dgm:pt modelId="{07CE5130-C496-47F2-853A-DC792DEB070D}" type="pres">
      <dgm:prSet presAssocID="{A9232C3D-F0A0-4D90-A2C6-BC94FEA6B50A}" presName="connectorText" presStyleLbl="sibTrans2D1" presStyleIdx="0" presStyleCnt="2"/>
      <dgm:spPr/>
      <dgm:t>
        <a:bodyPr/>
        <a:lstStyle/>
        <a:p>
          <a:endParaRPr lang="es-EC"/>
        </a:p>
      </dgm:t>
    </dgm:pt>
    <dgm:pt modelId="{77690A28-5B3E-435F-9748-B5FC8D4EDB52}" type="pres">
      <dgm:prSet presAssocID="{6140697E-9830-471E-AFF0-4B5DD1DC4869}" presName="node" presStyleLbl="node1" presStyleIdx="1" presStyleCnt="3">
        <dgm:presLayoutVars>
          <dgm:bulletEnabled val="1"/>
        </dgm:presLayoutVars>
      </dgm:prSet>
      <dgm:spPr/>
      <dgm:t>
        <a:bodyPr/>
        <a:lstStyle/>
        <a:p>
          <a:endParaRPr lang="es-ES"/>
        </a:p>
      </dgm:t>
    </dgm:pt>
    <dgm:pt modelId="{5D205F2C-82CB-422B-9CF0-60F355AB587C}" type="pres">
      <dgm:prSet presAssocID="{CF760BD8-DD0E-440F-A91F-9B71EF0F67F7}" presName="sibTrans" presStyleLbl="sibTrans2D1" presStyleIdx="1" presStyleCnt="2"/>
      <dgm:spPr/>
      <dgm:t>
        <a:bodyPr/>
        <a:lstStyle/>
        <a:p>
          <a:endParaRPr lang="es-EC"/>
        </a:p>
      </dgm:t>
    </dgm:pt>
    <dgm:pt modelId="{178E5FC7-8348-4B81-9648-CD5EE57C51B2}" type="pres">
      <dgm:prSet presAssocID="{CF760BD8-DD0E-440F-A91F-9B71EF0F67F7}" presName="connectorText" presStyleLbl="sibTrans2D1" presStyleIdx="1" presStyleCnt="2"/>
      <dgm:spPr/>
      <dgm:t>
        <a:bodyPr/>
        <a:lstStyle/>
        <a:p>
          <a:endParaRPr lang="es-EC"/>
        </a:p>
      </dgm:t>
    </dgm:pt>
    <dgm:pt modelId="{E68606A0-1E61-4EE4-90D9-443F133838E2}" type="pres">
      <dgm:prSet presAssocID="{BD786B8A-3596-4F8A-BA53-EBA6F046FAE9}" presName="node" presStyleLbl="node1" presStyleIdx="2" presStyleCnt="3">
        <dgm:presLayoutVars>
          <dgm:bulletEnabled val="1"/>
        </dgm:presLayoutVars>
      </dgm:prSet>
      <dgm:spPr/>
      <dgm:t>
        <a:bodyPr/>
        <a:lstStyle/>
        <a:p>
          <a:endParaRPr lang="es-ES"/>
        </a:p>
      </dgm:t>
    </dgm:pt>
  </dgm:ptLst>
  <dgm:cxnLst>
    <dgm:cxn modelId="{50698BF0-8E42-4C66-B3F2-2073F89DA8F6}" type="presOf" srcId="{7F53B66E-ABC7-411D-8DB9-AFF8CC79C833}" destId="{D7B39FC1-5B18-4947-8A8A-FCD588F25EBD}" srcOrd="0" destOrd="0" presId="urn:microsoft.com/office/officeart/2005/8/layout/process1"/>
    <dgm:cxn modelId="{183B66CE-C94E-4A28-9CC4-0E6936088E1E}" type="presOf" srcId="{A9232C3D-F0A0-4D90-A2C6-BC94FEA6B50A}" destId="{07CE5130-C496-47F2-853A-DC792DEB070D}" srcOrd="1" destOrd="0" presId="urn:microsoft.com/office/officeart/2005/8/layout/process1"/>
    <dgm:cxn modelId="{CF8F7E07-43A8-4BC0-8DD8-2B0764DC8DE7}" srcId="{948E9E4E-33DF-4070-8E85-DE1D6A21403E}" destId="{7F53B66E-ABC7-411D-8DB9-AFF8CC79C833}" srcOrd="0" destOrd="0" parTransId="{3B7B3964-75F9-4B0C-AF59-4F1199DD697B}" sibTransId="{A9232C3D-F0A0-4D90-A2C6-BC94FEA6B50A}"/>
    <dgm:cxn modelId="{FA01F52F-0D9C-43AA-832F-CA852567DA33}" type="presOf" srcId="{6140697E-9830-471E-AFF0-4B5DD1DC4869}" destId="{77690A28-5B3E-435F-9748-B5FC8D4EDB52}" srcOrd="0" destOrd="0" presId="urn:microsoft.com/office/officeart/2005/8/layout/process1"/>
    <dgm:cxn modelId="{0CAAB615-51CB-4C3C-A2F9-EA3C59FBC691}" type="presOf" srcId="{BD786B8A-3596-4F8A-BA53-EBA6F046FAE9}" destId="{E68606A0-1E61-4EE4-90D9-443F133838E2}" srcOrd="0" destOrd="0" presId="urn:microsoft.com/office/officeart/2005/8/layout/process1"/>
    <dgm:cxn modelId="{99EA8F07-9F83-4F2F-8951-BBD09277D1C2}" type="presOf" srcId="{A9232C3D-F0A0-4D90-A2C6-BC94FEA6B50A}" destId="{D2A27B9E-115D-4351-8528-292E3E489AAA}" srcOrd="0" destOrd="0" presId="urn:microsoft.com/office/officeart/2005/8/layout/process1"/>
    <dgm:cxn modelId="{B7DA3EEC-26AD-437C-8D68-BEF1DC87084C}" srcId="{948E9E4E-33DF-4070-8E85-DE1D6A21403E}" destId="{BD786B8A-3596-4F8A-BA53-EBA6F046FAE9}" srcOrd="2" destOrd="0" parTransId="{8E945E41-7C8E-4C8E-AD1A-C308C0B4C59D}" sibTransId="{F935EFB3-49FF-473C-911F-C3A0E42F9440}"/>
    <dgm:cxn modelId="{47BFBC82-B740-4DEF-8C82-EA382AB39ECD}" srcId="{948E9E4E-33DF-4070-8E85-DE1D6A21403E}" destId="{6140697E-9830-471E-AFF0-4B5DD1DC4869}" srcOrd="1" destOrd="0" parTransId="{01DA5DC5-2283-4198-BEB3-5642EF786A3B}" sibTransId="{CF760BD8-DD0E-440F-A91F-9B71EF0F67F7}"/>
    <dgm:cxn modelId="{6966A269-CB49-47D6-B19A-635FFF01BC1E}" type="presOf" srcId="{CF760BD8-DD0E-440F-A91F-9B71EF0F67F7}" destId="{5D205F2C-82CB-422B-9CF0-60F355AB587C}" srcOrd="0" destOrd="0" presId="urn:microsoft.com/office/officeart/2005/8/layout/process1"/>
    <dgm:cxn modelId="{6947DC02-1E17-4159-A9DB-6FDABD9896D3}" type="presOf" srcId="{948E9E4E-33DF-4070-8E85-DE1D6A21403E}" destId="{48633763-6FD1-49CF-9E90-FEA4096A8ADB}" srcOrd="0" destOrd="0" presId="urn:microsoft.com/office/officeart/2005/8/layout/process1"/>
    <dgm:cxn modelId="{218AAF92-AD04-4FB9-8A29-9B6FD1BF702F}" type="presOf" srcId="{CF760BD8-DD0E-440F-A91F-9B71EF0F67F7}" destId="{178E5FC7-8348-4B81-9648-CD5EE57C51B2}" srcOrd="1" destOrd="0" presId="urn:microsoft.com/office/officeart/2005/8/layout/process1"/>
    <dgm:cxn modelId="{4AC35B7A-9DC6-4AD9-BC44-8BBF905C95E5}" type="presParOf" srcId="{48633763-6FD1-49CF-9E90-FEA4096A8ADB}" destId="{D7B39FC1-5B18-4947-8A8A-FCD588F25EBD}" srcOrd="0" destOrd="0" presId="urn:microsoft.com/office/officeart/2005/8/layout/process1"/>
    <dgm:cxn modelId="{1DF0B1D2-A293-4B40-AAA9-FAD845AA33BE}" type="presParOf" srcId="{48633763-6FD1-49CF-9E90-FEA4096A8ADB}" destId="{D2A27B9E-115D-4351-8528-292E3E489AAA}" srcOrd="1" destOrd="0" presId="urn:microsoft.com/office/officeart/2005/8/layout/process1"/>
    <dgm:cxn modelId="{6A7103BB-9FE0-4B0A-9857-190A007586DB}" type="presParOf" srcId="{D2A27B9E-115D-4351-8528-292E3E489AAA}" destId="{07CE5130-C496-47F2-853A-DC792DEB070D}" srcOrd="0" destOrd="0" presId="urn:microsoft.com/office/officeart/2005/8/layout/process1"/>
    <dgm:cxn modelId="{E42CBF6D-CD71-4CF5-8ABB-AEC1F02E9987}" type="presParOf" srcId="{48633763-6FD1-49CF-9E90-FEA4096A8ADB}" destId="{77690A28-5B3E-435F-9748-B5FC8D4EDB52}" srcOrd="2" destOrd="0" presId="urn:microsoft.com/office/officeart/2005/8/layout/process1"/>
    <dgm:cxn modelId="{89276CE3-0509-4B60-AE8C-E5952255DDFA}" type="presParOf" srcId="{48633763-6FD1-49CF-9E90-FEA4096A8ADB}" destId="{5D205F2C-82CB-422B-9CF0-60F355AB587C}" srcOrd="3" destOrd="0" presId="urn:microsoft.com/office/officeart/2005/8/layout/process1"/>
    <dgm:cxn modelId="{B14D919C-A4EF-437C-A272-30BA27198F9B}" type="presParOf" srcId="{5D205F2C-82CB-422B-9CF0-60F355AB587C}" destId="{178E5FC7-8348-4B81-9648-CD5EE57C51B2}" srcOrd="0" destOrd="0" presId="urn:microsoft.com/office/officeart/2005/8/layout/process1"/>
    <dgm:cxn modelId="{EE466C91-885D-40B8-81BB-1150D9375C2C}" type="presParOf" srcId="{48633763-6FD1-49CF-9E90-FEA4096A8ADB}" destId="{E68606A0-1E61-4EE4-90D9-443F133838E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25FF1-6D7C-499C-9B56-56FF8AC0DE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83881803-FB2B-41AF-92E2-0B91A2F3F172}">
      <dgm:prSet phldrT="[Texto]"/>
      <dgm:spPr>
        <a:solidFill>
          <a:schemeClr val="bg2">
            <a:lumMod val="50000"/>
          </a:schemeClr>
        </a:solidFill>
      </dgm:spPr>
      <dgm:t>
        <a:bodyPr/>
        <a:lstStyle/>
        <a:p>
          <a:r>
            <a:rPr lang="es-ES" dirty="0" smtClean="0">
              <a:solidFill>
                <a:schemeClr val="tx1"/>
              </a:solidFill>
            </a:rPr>
            <a:t>DOCUMENTOS COMERCIALES</a:t>
          </a:r>
          <a:endParaRPr lang="es-ES" dirty="0">
            <a:solidFill>
              <a:schemeClr val="tx1"/>
            </a:solidFill>
          </a:endParaRPr>
        </a:p>
      </dgm:t>
    </dgm:pt>
    <dgm:pt modelId="{AF1669CC-C66E-4EF8-9A6D-D94B4463B3E4}" type="parTrans" cxnId="{2A50E973-B21A-4E23-BF3F-FD13F7199528}">
      <dgm:prSet/>
      <dgm:spPr/>
      <dgm:t>
        <a:bodyPr/>
        <a:lstStyle/>
        <a:p>
          <a:endParaRPr lang="es-ES"/>
        </a:p>
      </dgm:t>
    </dgm:pt>
    <dgm:pt modelId="{7D69F3D6-3C2A-4768-A938-E0753B428C7B}" type="sibTrans" cxnId="{2A50E973-B21A-4E23-BF3F-FD13F7199528}">
      <dgm:prSet/>
      <dgm:spPr/>
      <dgm:t>
        <a:bodyPr/>
        <a:lstStyle/>
        <a:p>
          <a:endParaRPr lang="es-ES"/>
        </a:p>
      </dgm:t>
    </dgm:pt>
    <dgm:pt modelId="{943FADB8-C805-409E-97A2-434DFE259082}">
      <dgm:prSet phldrT="[Texto]"/>
      <dgm:spPr>
        <a:solidFill>
          <a:schemeClr val="bg2">
            <a:lumMod val="90000"/>
          </a:schemeClr>
        </a:solidFill>
      </dgm:spPr>
      <dgm:t>
        <a:bodyPr/>
        <a:lstStyle/>
        <a:p>
          <a:r>
            <a:rPr lang="es-ES" dirty="0" smtClean="0">
              <a:solidFill>
                <a:schemeClr val="tx1"/>
              </a:solidFill>
            </a:rPr>
            <a:t>NEGOCIABLES</a:t>
          </a:r>
          <a:endParaRPr lang="es-ES" dirty="0">
            <a:solidFill>
              <a:schemeClr val="tx1"/>
            </a:solidFill>
          </a:endParaRPr>
        </a:p>
      </dgm:t>
    </dgm:pt>
    <dgm:pt modelId="{EF5A6311-AB83-4081-8980-B35630653095}" type="parTrans" cxnId="{E3F97F93-C5F0-49FD-AB10-B37F47A437E1}">
      <dgm:prSet/>
      <dgm:spPr/>
      <dgm:t>
        <a:bodyPr/>
        <a:lstStyle/>
        <a:p>
          <a:endParaRPr lang="es-ES" dirty="0"/>
        </a:p>
      </dgm:t>
    </dgm:pt>
    <dgm:pt modelId="{0F5CE5F7-0BDF-40F0-BF6D-F92EA264FBF7}" type="sibTrans" cxnId="{E3F97F93-C5F0-49FD-AB10-B37F47A437E1}">
      <dgm:prSet/>
      <dgm:spPr/>
      <dgm:t>
        <a:bodyPr/>
        <a:lstStyle/>
        <a:p>
          <a:endParaRPr lang="es-ES"/>
        </a:p>
      </dgm:t>
    </dgm:pt>
    <dgm:pt modelId="{363D88E4-40E8-4179-B525-26FE01AE0065}">
      <dgm:prSet phldrT="[Texto]"/>
      <dgm:spPr>
        <a:solidFill>
          <a:schemeClr val="bg2">
            <a:lumMod val="90000"/>
          </a:schemeClr>
        </a:solidFill>
      </dgm:spPr>
      <dgm:t>
        <a:bodyPr/>
        <a:lstStyle/>
        <a:p>
          <a:r>
            <a:rPr lang="es-ES" dirty="0" smtClean="0">
              <a:solidFill>
                <a:schemeClr val="tx1"/>
              </a:solidFill>
            </a:rPr>
            <a:t>NO NEGOCIABLES</a:t>
          </a:r>
          <a:endParaRPr lang="es-ES" dirty="0">
            <a:solidFill>
              <a:schemeClr val="tx1"/>
            </a:solidFill>
          </a:endParaRPr>
        </a:p>
      </dgm:t>
    </dgm:pt>
    <dgm:pt modelId="{031BF856-2BDA-41BF-B172-C0A4763BE81C}" type="parTrans" cxnId="{9F6127A8-9A43-4D20-B5FC-F3727F44A59F}">
      <dgm:prSet/>
      <dgm:spPr/>
      <dgm:t>
        <a:bodyPr/>
        <a:lstStyle/>
        <a:p>
          <a:endParaRPr lang="es-ES" dirty="0"/>
        </a:p>
      </dgm:t>
    </dgm:pt>
    <dgm:pt modelId="{82351A36-8E60-4FF3-8D72-318800D1448D}" type="sibTrans" cxnId="{9F6127A8-9A43-4D20-B5FC-F3727F44A59F}">
      <dgm:prSet/>
      <dgm:spPr/>
      <dgm:t>
        <a:bodyPr/>
        <a:lstStyle/>
        <a:p>
          <a:endParaRPr lang="es-ES"/>
        </a:p>
      </dgm:t>
    </dgm:pt>
    <dgm:pt modelId="{31CBDC47-15CD-4044-9AD2-D80556C91351}" type="pres">
      <dgm:prSet presAssocID="{C6525FF1-6D7C-499C-9B56-56FF8AC0DEF0}" presName="diagram" presStyleCnt="0">
        <dgm:presLayoutVars>
          <dgm:chPref val="1"/>
          <dgm:dir/>
          <dgm:animOne val="branch"/>
          <dgm:animLvl val="lvl"/>
          <dgm:resizeHandles val="exact"/>
        </dgm:presLayoutVars>
      </dgm:prSet>
      <dgm:spPr/>
      <dgm:t>
        <a:bodyPr/>
        <a:lstStyle/>
        <a:p>
          <a:endParaRPr lang="es-EC"/>
        </a:p>
      </dgm:t>
    </dgm:pt>
    <dgm:pt modelId="{C5A5A6DE-A0F0-4ACD-916A-7BB565E46607}" type="pres">
      <dgm:prSet presAssocID="{83881803-FB2B-41AF-92E2-0B91A2F3F172}" presName="root1" presStyleCnt="0"/>
      <dgm:spPr/>
    </dgm:pt>
    <dgm:pt modelId="{7415D1CD-647D-4ABD-8415-EF9AA11FC87A}" type="pres">
      <dgm:prSet presAssocID="{83881803-FB2B-41AF-92E2-0B91A2F3F172}" presName="LevelOneTextNode" presStyleLbl="node0" presStyleIdx="0" presStyleCnt="1">
        <dgm:presLayoutVars>
          <dgm:chPref val="3"/>
        </dgm:presLayoutVars>
      </dgm:prSet>
      <dgm:spPr/>
      <dgm:t>
        <a:bodyPr/>
        <a:lstStyle/>
        <a:p>
          <a:endParaRPr lang="es-EC"/>
        </a:p>
      </dgm:t>
    </dgm:pt>
    <dgm:pt modelId="{3FA559F1-25F6-4875-979D-1FCDAA726877}" type="pres">
      <dgm:prSet presAssocID="{83881803-FB2B-41AF-92E2-0B91A2F3F172}" presName="level2hierChild" presStyleCnt="0"/>
      <dgm:spPr/>
    </dgm:pt>
    <dgm:pt modelId="{72E4093A-8C35-438A-B57E-DD71D4F36691}" type="pres">
      <dgm:prSet presAssocID="{EF5A6311-AB83-4081-8980-B35630653095}" presName="conn2-1" presStyleLbl="parChTrans1D2" presStyleIdx="0" presStyleCnt="2"/>
      <dgm:spPr/>
      <dgm:t>
        <a:bodyPr/>
        <a:lstStyle/>
        <a:p>
          <a:endParaRPr lang="es-EC"/>
        </a:p>
      </dgm:t>
    </dgm:pt>
    <dgm:pt modelId="{3160C416-D1DA-4031-9367-A2C533C4FCE6}" type="pres">
      <dgm:prSet presAssocID="{EF5A6311-AB83-4081-8980-B35630653095}" presName="connTx" presStyleLbl="parChTrans1D2" presStyleIdx="0" presStyleCnt="2"/>
      <dgm:spPr/>
      <dgm:t>
        <a:bodyPr/>
        <a:lstStyle/>
        <a:p>
          <a:endParaRPr lang="es-EC"/>
        </a:p>
      </dgm:t>
    </dgm:pt>
    <dgm:pt modelId="{5709A75B-43AC-434C-9EF6-69A3748BA906}" type="pres">
      <dgm:prSet presAssocID="{943FADB8-C805-409E-97A2-434DFE259082}" presName="root2" presStyleCnt="0"/>
      <dgm:spPr/>
    </dgm:pt>
    <dgm:pt modelId="{E4037598-5457-48C1-951A-9478B7A0708C}" type="pres">
      <dgm:prSet presAssocID="{943FADB8-C805-409E-97A2-434DFE259082}" presName="LevelTwoTextNode" presStyleLbl="node2" presStyleIdx="0" presStyleCnt="2">
        <dgm:presLayoutVars>
          <dgm:chPref val="3"/>
        </dgm:presLayoutVars>
      </dgm:prSet>
      <dgm:spPr/>
      <dgm:t>
        <a:bodyPr/>
        <a:lstStyle/>
        <a:p>
          <a:endParaRPr lang="es-ES"/>
        </a:p>
      </dgm:t>
    </dgm:pt>
    <dgm:pt modelId="{1C9200E1-9590-4C38-9C55-BD5C39F9AB02}" type="pres">
      <dgm:prSet presAssocID="{943FADB8-C805-409E-97A2-434DFE259082}" presName="level3hierChild" presStyleCnt="0"/>
      <dgm:spPr/>
    </dgm:pt>
    <dgm:pt modelId="{C3E5EDC0-16D6-409A-A35E-21D349D2373A}" type="pres">
      <dgm:prSet presAssocID="{031BF856-2BDA-41BF-B172-C0A4763BE81C}" presName="conn2-1" presStyleLbl="parChTrans1D2" presStyleIdx="1" presStyleCnt="2"/>
      <dgm:spPr/>
      <dgm:t>
        <a:bodyPr/>
        <a:lstStyle/>
        <a:p>
          <a:endParaRPr lang="es-EC"/>
        </a:p>
      </dgm:t>
    </dgm:pt>
    <dgm:pt modelId="{1E377DEA-DDAE-4A5C-9E29-20ABC1DED13F}" type="pres">
      <dgm:prSet presAssocID="{031BF856-2BDA-41BF-B172-C0A4763BE81C}" presName="connTx" presStyleLbl="parChTrans1D2" presStyleIdx="1" presStyleCnt="2"/>
      <dgm:spPr/>
      <dgm:t>
        <a:bodyPr/>
        <a:lstStyle/>
        <a:p>
          <a:endParaRPr lang="es-EC"/>
        </a:p>
      </dgm:t>
    </dgm:pt>
    <dgm:pt modelId="{A263170C-D2D6-4BE1-AFDE-BD060126D7F1}" type="pres">
      <dgm:prSet presAssocID="{363D88E4-40E8-4179-B525-26FE01AE0065}" presName="root2" presStyleCnt="0"/>
      <dgm:spPr/>
    </dgm:pt>
    <dgm:pt modelId="{EC624EB9-B32A-4413-92E0-FBE61FB53D2B}" type="pres">
      <dgm:prSet presAssocID="{363D88E4-40E8-4179-B525-26FE01AE0065}" presName="LevelTwoTextNode" presStyleLbl="node2" presStyleIdx="1" presStyleCnt="2">
        <dgm:presLayoutVars>
          <dgm:chPref val="3"/>
        </dgm:presLayoutVars>
      </dgm:prSet>
      <dgm:spPr/>
      <dgm:t>
        <a:bodyPr/>
        <a:lstStyle/>
        <a:p>
          <a:endParaRPr lang="es-EC"/>
        </a:p>
      </dgm:t>
    </dgm:pt>
    <dgm:pt modelId="{941D7367-008F-4823-B314-BBF5C3AA3937}" type="pres">
      <dgm:prSet presAssocID="{363D88E4-40E8-4179-B525-26FE01AE0065}" presName="level3hierChild" presStyleCnt="0"/>
      <dgm:spPr/>
    </dgm:pt>
  </dgm:ptLst>
  <dgm:cxnLst>
    <dgm:cxn modelId="{69307773-021A-463B-BD6E-F796E97B698A}" type="presOf" srcId="{83881803-FB2B-41AF-92E2-0B91A2F3F172}" destId="{7415D1CD-647D-4ABD-8415-EF9AA11FC87A}" srcOrd="0" destOrd="0" presId="urn:microsoft.com/office/officeart/2005/8/layout/hierarchy2"/>
    <dgm:cxn modelId="{9ED8E032-FA47-4D86-B0B1-0A09FFA023FA}" type="presOf" srcId="{363D88E4-40E8-4179-B525-26FE01AE0065}" destId="{EC624EB9-B32A-4413-92E0-FBE61FB53D2B}" srcOrd="0" destOrd="0" presId="urn:microsoft.com/office/officeart/2005/8/layout/hierarchy2"/>
    <dgm:cxn modelId="{76885FB3-3299-49D2-BDAA-25E7E14437D8}" type="presOf" srcId="{031BF856-2BDA-41BF-B172-C0A4763BE81C}" destId="{C3E5EDC0-16D6-409A-A35E-21D349D2373A}" srcOrd="0" destOrd="0" presId="urn:microsoft.com/office/officeart/2005/8/layout/hierarchy2"/>
    <dgm:cxn modelId="{E3F97F93-C5F0-49FD-AB10-B37F47A437E1}" srcId="{83881803-FB2B-41AF-92E2-0B91A2F3F172}" destId="{943FADB8-C805-409E-97A2-434DFE259082}" srcOrd="0" destOrd="0" parTransId="{EF5A6311-AB83-4081-8980-B35630653095}" sibTransId="{0F5CE5F7-0BDF-40F0-BF6D-F92EA264FBF7}"/>
    <dgm:cxn modelId="{2A50E973-B21A-4E23-BF3F-FD13F7199528}" srcId="{C6525FF1-6D7C-499C-9B56-56FF8AC0DEF0}" destId="{83881803-FB2B-41AF-92E2-0B91A2F3F172}" srcOrd="0" destOrd="0" parTransId="{AF1669CC-C66E-4EF8-9A6D-D94B4463B3E4}" sibTransId="{7D69F3D6-3C2A-4768-A938-E0753B428C7B}"/>
    <dgm:cxn modelId="{9F6127A8-9A43-4D20-B5FC-F3727F44A59F}" srcId="{83881803-FB2B-41AF-92E2-0B91A2F3F172}" destId="{363D88E4-40E8-4179-B525-26FE01AE0065}" srcOrd="1" destOrd="0" parTransId="{031BF856-2BDA-41BF-B172-C0A4763BE81C}" sibTransId="{82351A36-8E60-4FF3-8D72-318800D1448D}"/>
    <dgm:cxn modelId="{076A14D4-A04B-4E20-88EC-AAD7C5140690}" type="presOf" srcId="{943FADB8-C805-409E-97A2-434DFE259082}" destId="{E4037598-5457-48C1-951A-9478B7A0708C}" srcOrd="0" destOrd="0" presId="urn:microsoft.com/office/officeart/2005/8/layout/hierarchy2"/>
    <dgm:cxn modelId="{64BAF9EB-133F-4055-8FF1-BBACC8AF8792}" type="presOf" srcId="{EF5A6311-AB83-4081-8980-B35630653095}" destId="{3160C416-D1DA-4031-9367-A2C533C4FCE6}" srcOrd="1" destOrd="0" presId="urn:microsoft.com/office/officeart/2005/8/layout/hierarchy2"/>
    <dgm:cxn modelId="{B9F47B30-00A4-4CD4-89E3-5D3577D60E70}" type="presOf" srcId="{EF5A6311-AB83-4081-8980-B35630653095}" destId="{72E4093A-8C35-438A-B57E-DD71D4F36691}" srcOrd="0" destOrd="0" presId="urn:microsoft.com/office/officeart/2005/8/layout/hierarchy2"/>
    <dgm:cxn modelId="{0825DAFD-23F1-491F-BA76-70D2EE0202F4}" type="presOf" srcId="{031BF856-2BDA-41BF-B172-C0A4763BE81C}" destId="{1E377DEA-DDAE-4A5C-9E29-20ABC1DED13F}" srcOrd="1" destOrd="0" presId="urn:microsoft.com/office/officeart/2005/8/layout/hierarchy2"/>
    <dgm:cxn modelId="{CEB3B24E-A8BE-485C-8341-B1E44B53BB4D}" type="presOf" srcId="{C6525FF1-6D7C-499C-9B56-56FF8AC0DEF0}" destId="{31CBDC47-15CD-4044-9AD2-D80556C91351}" srcOrd="0" destOrd="0" presId="urn:microsoft.com/office/officeart/2005/8/layout/hierarchy2"/>
    <dgm:cxn modelId="{EB82C459-E51C-49CE-BF61-344D225441FC}" type="presParOf" srcId="{31CBDC47-15CD-4044-9AD2-D80556C91351}" destId="{C5A5A6DE-A0F0-4ACD-916A-7BB565E46607}" srcOrd="0" destOrd="0" presId="urn:microsoft.com/office/officeart/2005/8/layout/hierarchy2"/>
    <dgm:cxn modelId="{FEE6CF72-2D03-4D1E-ABFE-961F078245BA}" type="presParOf" srcId="{C5A5A6DE-A0F0-4ACD-916A-7BB565E46607}" destId="{7415D1CD-647D-4ABD-8415-EF9AA11FC87A}" srcOrd="0" destOrd="0" presId="urn:microsoft.com/office/officeart/2005/8/layout/hierarchy2"/>
    <dgm:cxn modelId="{6F829F82-85A5-421C-A998-F50612E97C7B}" type="presParOf" srcId="{C5A5A6DE-A0F0-4ACD-916A-7BB565E46607}" destId="{3FA559F1-25F6-4875-979D-1FCDAA726877}" srcOrd="1" destOrd="0" presId="urn:microsoft.com/office/officeart/2005/8/layout/hierarchy2"/>
    <dgm:cxn modelId="{0A709152-A26F-4F89-8383-F077FBD73808}" type="presParOf" srcId="{3FA559F1-25F6-4875-979D-1FCDAA726877}" destId="{72E4093A-8C35-438A-B57E-DD71D4F36691}" srcOrd="0" destOrd="0" presId="urn:microsoft.com/office/officeart/2005/8/layout/hierarchy2"/>
    <dgm:cxn modelId="{85E75BC6-16DA-4CA5-89C0-9A2294AD5C9E}" type="presParOf" srcId="{72E4093A-8C35-438A-B57E-DD71D4F36691}" destId="{3160C416-D1DA-4031-9367-A2C533C4FCE6}" srcOrd="0" destOrd="0" presId="urn:microsoft.com/office/officeart/2005/8/layout/hierarchy2"/>
    <dgm:cxn modelId="{69A45469-C3C9-498C-872A-5A199FAB7C90}" type="presParOf" srcId="{3FA559F1-25F6-4875-979D-1FCDAA726877}" destId="{5709A75B-43AC-434C-9EF6-69A3748BA906}" srcOrd="1" destOrd="0" presId="urn:microsoft.com/office/officeart/2005/8/layout/hierarchy2"/>
    <dgm:cxn modelId="{C2EB3A23-625D-425F-80F4-A86A7ACE56EC}" type="presParOf" srcId="{5709A75B-43AC-434C-9EF6-69A3748BA906}" destId="{E4037598-5457-48C1-951A-9478B7A0708C}" srcOrd="0" destOrd="0" presId="urn:microsoft.com/office/officeart/2005/8/layout/hierarchy2"/>
    <dgm:cxn modelId="{38B03DE8-3E58-4AFB-8B1A-DB043AFF789C}" type="presParOf" srcId="{5709A75B-43AC-434C-9EF6-69A3748BA906}" destId="{1C9200E1-9590-4C38-9C55-BD5C39F9AB02}" srcOrd="1" destOrd="0" presId="urn:microsoft.com/office/officeart/2005/8/layout/hierarchy2"/>
    <dgm:cxn modelId="{7FD3A4BE-0B90-4C28-8D4D-063AB7550D17}" type="presParOf" srcId="{3FA559F1-25F6-4875-979D-1FCDAA726877}" destId="{C3E5EDC0-16D6-409A-A35E-21D349D2373A}" srcOrd="2" destOrd="0" presId="urn:microsoft.com/office/officeart/2005/8/layout/hierarchy2"/>
    <dgm:cxn modelId="{BB99B9E9-CEE0-4949-9A6F-73E360FDCCEB}" type="presParOf" srcId="{C3E5EDC0-16D6-409A-A35E-21D349D2373A}" destId="{1E377DEA-DDAE-4A5C-9E29-20ABC1DED13F}" srcOrd="0" destOrd="0" presId="urn:microsoft.com/office/officeart/2005/8/layout/hierarchy2"/>
    <dgm:cxn modelId="{6C707E86-6A04-452D-B1D4-146856B2FBE6}" type="presParOf" srcId="{3FA559F1-25F6-4875-979D-1FCDAA726877}" destId="{A263170C-D2D6-4BE1-AFDE-BD060126D7F1}" srcOrd="3" destOrd="0" presId="urn:microsoft.com/office/officeart/2005/8/layout/hierarchy2"/>
    <dgm:cxn modelId="{46ED3EAC-5DCF-453C-AD06-55A69A24F3B4}" type="presParOf" srcId="{A263170C-D2D6-4BE1-AFDE-BD060126D7F1}" destId="{EC624EB9-B32A-4413-92E0-FBE61FB53D2B}" srcOrd="0" destOrd="0" presId="urn:microsoft.com/office/officeart/2005/8/layout/hierarchy2"/>
    <dgm:cxn modelId="{15A7E506-4913-4466-AA89-B3E718DE80C8}" type="presParOf" srcId="{A263170C-D2D6-4BE1-AFDE-BD060126D7F1}" destId="{941D7367-008F-4823-B314-BBF5C3AA393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08531-7022-472E-89E1-445ADF77A9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47A169B-E8F0-42F0-A5F4-E8C6C3C89538}">
      <dgm:prSet phldrT="[Texto]"/>
      <dgm:spPr>
        <a:solidFill>
          <a:schemeClr val="bg2">
            <a:lumMod val="75000"/>
          </a:schemeClr>
        </a:solidFill>
      </dgm:spPr>
      <dgm:t>
        <a:bodyPr/>
        <a:lstStyle/>
        <a:p>
          <a:r>
            <a:rPr lang="es-ES" b="1" dirty="0" smtClean="0">
              <a:solidFill>
                <a:schemeClr val="tx1"/>
              </a:solidFill>
            </a:rPr>
            <a:t>DOCUMENTOS NEGOCIABLES</a:t>
          </a:r>
          <a:endParaRPr lang="es-ES" b="1" dirty="0">
            <a:solidFill>
              <a:schemeClr val="tx1"/>
            </a:solidFill>
          </a:endParaRPr>
        </a:p>
      </dgm:t>
    </dgm:pt>
    <dgm:pt modelId="{B21FFF86-602F-461C-82B0-5CE72D3CBD67}" type="parTrans" cxnId="{F7D7FE2F-45E3-445B-B5F9-DA00E075A7B3}">
      <dgm:prSet/>
      <dgm:spPr/>
      <dgm:t>
        <a:bodyPr/>
        <a:lstStyle/>
        <a:p>
          <a:endParaRPr lang="es-ES"/>
        </a:p>
      </dgm:t>
    </dgm:pt>
    <dgm:pt modelId="{AF95DE15-465A-47F8-9EAE-8BFEE5BADA52}" type="sibTrans" cxnId="{F7D7FE2F-45E3-445B-B5F9-DA00E075A7B3}">
      <dgm:prSet/>
      <dgm:spPr/>
      <dgm:t>
        <a:bodyPr/>
        <a:lstStyle/>
        <a:p>
          <a:endParaRPr lang="es-ES"/>
        </a:p>
      </dgm:t>
    </dgm:pt>
    <dgm:pt modelId="{393DFEA2-7807-442F-ABB1-D7058D26C747}">
      <dgm:prSet phldrT="[Texto]" custT="1"/>
      <dgm:spPr>
        <a:solidFill>
          <a:schemeClr val="accent1">
            <a:lumMod val="20000"/>
            <a:lumOff val="80000"/>
            <a:alpha val="90000"/>
          </a:schemeClr>
        </a:solidFill>
      </dgm:spPr>
      <dgm:t>
        <a:bodyPr/>
        <a:lstStyle/>
        <a:p>
          <a:pPr algn="just"/>
          <a:r>
            <a:rPr lang="es-ES" sz="1600" dirty="0" smtClean="0"/>
            <a:t>Son aquellos que vienen a completar la actividad comercial, generalmente se emplean para cancelar una deuda, para garantizar una obligación, para financiar una obra. Su redacción está sujeta a ciertas formalidades  legales que requiere estudio e interpretación cuidadosa de los principios teóricos que los rigen. Estos son: cheque, letra de cambio, pagarés, hipotecas, bonos , acciones, certificados de depósito, etc. </a:t>
          </a:r>
          <a:endParaRPr lang="es-ES" sz="1600" dirty="0"/>
        </a:p>
      </dgm:t>
    </dgm:pt>
    <dgm:pt modelId="{04C743D9-D720-4EC8-9E2D-3BEB2045636F}" type="parTrans" cxnId="{C3C33F49-4A43-4D94-A82A-A1331ADF9340}">
      <dgm:prSet/>
      <dgm:spPr/>
      <dgm:t>
        <a:bodyPr/>
        <a:lstStyle/>
        <a:p>
          <a:endParaRPr lang="es-ES"/>
        </a:p>
      </dgm:t>
    </dgm:pt>
    <dgm:pt modelId="{6EC10BCB-490D-453F-B719-61D12EEA12B3}" type="sibTrans" cxnId="{C3C33F49-4A43-4D94-A82A-A1331ADF9340}">
      <dgm:prSet/>
      <dgm:spPr/>
      <dgm:t>
        <a:bodyPr/>
        <a:lstStyle/>
        <a:p>
          <a:endParaRPr lang="es-ES"/>
        </a:p>
      </dgm:t>
    </dgm:pt>
    <dgm:pt modelId="{615390C7-519F-4C21-8512-72BE306BEDAF}">
      <dgm:prSet phldrT="[Texto]"/>
      <dgm:spPr>
        <a:solidFill>
          <a:schemeClr val="bg2">
            <a:lumMod val="75000"/>
          </a:schemeClr>
        </a:solidFill>
      </dgm:spPr>
      <dgm:t>
        <a:bodyPr/>
        <a:lstStyle/>
        <a:p>
          <a:r>
            <a:rPr lang="es-ES" b="1" dirty="0" smtClean="0">
              <a:solidFill>
                <a:schemeClr val="tx1"/>
              </a:solidFill>
            </a:rPr>
            <a:t>DOCUMENTOS NO NEGOCIABLES</a:t>
          </a:r>
          <a:endParaRPr lang="es-ES" b="1" dirty="0">
            <a:solidFill>
              <a:schemeClr val="tx1"/>
            </a:solidFill>
          </a:endParaRPr>
        </a:p>
      </dgm:t>
    </dgm:pt>
    <dgm:pt modelId="{99C0622B-52E2-4D1F-966F-C3FCE391018E}" type="parTrans" cxnId="{405342CE-3BC5-4C47-B50A-58687DBE2BD4}">
      <dgm:prSet/>
      <dgm:spPr/>
      <dgm:t>
        <a:bodyPr/>
        <a:lstStyle/>
        <a:p>
          <a:endParaRPr lang="es-ES"/>
        </a:p>
      </dgm:t>
    </dgm:pt>
    <dgm:pt modelId="{0AAF3F36-48E2-4822-A718-BAEAA1DFE0C0}" type="sibTrans" cxnId="{405342CE-3BC5-4C47-B50A-58687DBE2BD4}">
      <dgm:prSet/>
      <dgm:spPr/>
      <dgm:t>
        <a:bodyPr/>
        <a:lstStyle/>
        <a:p>
          <a:endParaRPr lang="es-ES"/>
        </a:p>
      </dgm:t>
    </dgm:pt>
    <dgm:pt modelId="{3CA6FDFD-45B5-4ADA-8CFB-49C7C4405688}">
      <dgm:prSet phldrT="[Texto]" custT="1"/>
      <dgm:spPr>
        <a:solidFill>
          <a:schemeClr val="accent1">
            <a:lumMod val="20000"/>
            <a:lumOff val="80000"/>
            <a:alpha val="90000"/>
          </a:schemeClr>
        </a:solidFill>
      </dgm:spPr>
      <dgm:t>
        <a:bodyPr/>
        <a:lstStyle/>
        <a:p>
          <a:pPr algn="just"/>
          <a:r>
            <a:rPr lang="es-ES" sz="1600" dirty="0" smtClean="0"/>
            <a:t>Son aquellos que necesariamente imponen l marcha de la empresa, los de uso constante y corriente, aquellos que están ligados a la vida misma del comercio y sin cuya existencia el desorden y la falta de control más absoluto imperaría en cualquier empresa. Están redactados en forma tal que las indicaciones que se encuentran ya impresas, son guía suficiente para comprender su uso y completar con pocos datos su contenido. Entre estos tenemos: comprobante de ingreso, comprobante de egreso, vale de caja, nota de débito, nota de crédito, papeletas de depósito, roles de pago, etc.</a:t>
          </a:r>
          <a:endParaRPr lang="es-ES" sz="1600" dirty="0"/>
        </a:p>
      </dgm:t>
    </dgm:pt>
    <dgm:pt modelId="{53D11586-E699-49F8-9CB9-B94348F1D0C6}" type="parTrans" cxnId="{8D441C60-EB26-497D-A242-34D02370B41C}">
      <dgm:prSet/>
      <dgm:spPr/>
      <dgm:t>
        <a:bodyPr/>
        <a:lstStyle/>
        <a:p>
          <a:endParaRPr lang="es-ES"/>
        </a:p>
      </dgm:t>
    </dgm:pt>
    <dgm:pt modelId="{070DACAC-5EAF-47EE-A5ED-FF743C476A0E}" type="sibTrans" cxnId="{8D441C60-EB26-497D-A242-34D02370B41C}">
      <dgm:prSet/>
      <dgm:spPr/>
      <dgm:t>
        <a:bodyPr/>
        <a:lstStyle/>
        <a:p>
          <a:endParaRPr lang="es-ES"/>
        </a:p>
      </dgm:t>
    </dgm:pt>
    <dgm:pt modelId="{E8F17378-580B-429D-BCBD-261FC86CF244}" type="pres">
      <dgm:prSet presAssocID="{DA608531-7022-472E-89E1-445ADF77A90B}" presName="linearFlow" presStyleCnt="0">
        <dgm:presLayoutVars>
          <dgm:dir/>
          <dgm:animLvl val="lvl"/>
          <dgm:resizeHandles val="exact"/>
        </dgm:presLayoutVars>
      </dgm:prSet>
      <dgm:spPr/>
      <dgm:t>
        <a:bodyPr/>
        <a:lstStyle/>
        <a:p>
          <a:endParaRPr lang="es-EC"/>
        </a:p>
      </dgm:t>
    </dgm:pt>
    <dgm:pt modelId="{591B8B6A-6F3D-4410-869A-A54AD078542C}" type="pres">
      <dgm:prSet presAssocID="{647A169B-E8F0-42F0-A5F4-E8C6C3C89538}" presName="composite" presStyleCnt="0"/>
      <dgm:spPr/>
    </dgm:pt>
    <dgm:pt modelId="{E3DC21E0-D52E-4DBF-A7D3-DE42061BC697}" type="pres">
      <dgm:prSet presAssocID="{647A169B-E8F0-42F0-A5F4-E8C6C3C89538}" presName="parentText" presStyleLbl="alignNode1" presStyleIdx="0" presStyleCnt="2">
        <dgm:presLayoutVars>
          <dgm:chMax val="1"/>
          <dgm:bulletEnabled val="1"/>
        </dgm:presLayoutVars>
      </dgm:prSet>
      <dgm:spPr/>
      <dgm:t>
        <a:bodyPr/>
        <a:lstStyle/>
        <a:p>
          <a:endParaRPr lang="es-ES"/>
        </a:p>
      </dgm:t>
    </dgm:pt>
    <dgm:pt modelId="{B901C392-59A5-441B-BA6E-508CB122A7E0}" type="pres">
      <dgm:prSet presAssocID="{647A169B-E8F0-42F0-A5F4-E8C6C3C89538}" presName="descendantText" presStyleLbl="alignAcc1" presStyleIdx="0" presStyleCnt="2" custScaleY="119151">
        <dgm:presLayoutVars>
          <dgm:bulletEnabled val="1"/>
        </dgm:presLayoutVars>
      </dgm:prSet>
      <dgm:spPr/>
      <dgm:t>
        <a:bodyPr/>
        <a:lstStyle/>
        <a:p>
          <a:endParaRPr lang="es-ES"/>
        </a:p>
      </dgm:t>
    </dgm:pt>
    <dgm:pt modelId="{E27FC7B4-38FA-4A64-BB60-0307B52672C0}" type="pres">
      <dgm:prSet presAssocID="{AF95DE15-465A-47F8-9EAE-8BFEE5BADA52}" presName="sp" presStyleCnt="0"/>
      <dgm:spPr/>
    </dgm:pt>
    <dgm:pt modelId="{2897BB59-A771-4E86-94B9-3545D207854B}" type="pres">
      <dgm:prSet presAssocID="{615390C7-519F-4C21-8512-72BE306BEDAF}" presName="composite" presStyleCnt="0"/>
      <dgm:spPr/>
    </dgm:pt>
    <dgm:pt modelId="{E8FBFFDD-D4E2-44BB-85B6-4EC0F06D61A3}" type="pres">
      <dgm:prSet presAssocID="{615390C7-519F-4C21-8512-72BE306BEDAF}" presName="parentText" presStyleLbl="alignNode1" presStyleIdx="1" presStyleCnt="2">
        <dgm:presLayoutVars>
          <dgm:chMax val="1"/>
          <dgm:bulletEnabled val="1"/>
        </dgm:presLayoutVars>
      </dgm:prSet>
      <dgm:spPr/>
      <dgm:t>
        <a:bodyPr/>
        <a:lstStyle/>
        <a:p>
          <a:endParaRPr lang="es-ES"/>
        </a:p>
      </dgm:t>
    </dgm:pt>
    <dgm:pt modelId="{467BAFCA-F2EE-4CC4-A8C4-A91A610ED2D8}" type="pres">
      <dgm:prSet presAssocID="{615390C7-519F-4C21-8512-72BE306BEDAF}" presName="descendantText" presStyleLbl="alignAcc1" presStyleIdx="1" presStyleCnt="2" custScaleY="163761" custLinFactNeighborX="6933" custLinFactNeighborY="-8541">
        <dgm:presLayoutVars>
          <dgm:bulletEnabled val="1"/>
        </dgm:presLayoutVars>
      </dgm:prSet>
      <dgm:spPr/>
      <dgm:t>
        <a:bodyPr/>
        <a:lstStyle/>
        <a:p>
          <a:endParaRPr lang="es-ES"/>
        </a:p>
      </dgm:t>
    </dgm:pt>
  </dgm:ptLst>
  <dgm:cxnLst>
    <dgm:cxn modelId="{248D6593-48B2-4C3E-A3A7-4E9A62478097}" type="presOf" srcId="{615390C7-519F-4C21-8512-72BE306BEDAF}" destId="{E8FBFFDD-D4E2-44BB-85B6-4EC0F06D61A3}" srcOrd="0" destOrd="0" presId="urn:microsoft.com/office/officeart/2005/8/layout/chevron2"/>
    <dgm:cxn modelId="{A76445A2-E33C-49E6-8178-2E79EA02E1FC}" type="presOf" srcId="{393DFEA2-7807-442F-ABB1-D7058D26C747}" destId="{B901C392-59A5-441B-BA6E-508CB122A7E0}" srcOrd="0" destOrd="0" presId="urn:microsoft.com/office/officeart/2005/8/layout/chevron2"/>
    <dgm:cxn modelId="{6E295770-876E-4FC9-A6B4-6B9684704792}" type="presOf" srcId="{DA608531-7022-472E-89E1-445ADF77A90B}" destId="{E8F17378-580B-429D-BCBD-261FC86CF244}" srcOrd="0" destOrd="0" presId="urn:microsoft.com/office/officeart/2005/8/layout/chevron2"/>
    <dgm:cxn modelId="{C3C33F49-4A43-4D94-A82A-A1331ADF9340}" srcId="{647A169B-E8F0-42F0-A5F4-E8C6C3C89538}" destId="{393DFEA2-7807-442F-ABB1-D7058D26C747}" srcOrd="0" destOrd="0" parTransId="{04C743D9-D720-4EC8-9E2D-3BEB2045636F}" sibTransId="{6EC10BCB-490D-453F-B719-61D12EEA12B3}"/>
    <dgm:cxn modelId="{403E7E62-61E9-4AD5-87EC-9562A7B51520}" type="presOf" srcId="{3CA6FDFD-45B5-4ADA-8CFB-49C7C4405688}" destId="{467BAFCA-F2EE-4CC4-A8C4-A91A610ED2D8}" srcOrd="0" destOrd="0" presId="urn:microsoft.com/office/officeart/2005/8/layout/chevron2"/>
    <dgm:cxn modelId="{8D441C60-EB26-497D-A242-34D02370B41C}" srcId="{615390C7-519F-4C21-8512-72BE306BEDAF}" destId="{3CA6FDFD-45B5-4ADA-8CFB-49C7C4405688}" srcOrd="0" destOrd="0" parTransId="{53D11586-E699-49F8-9CB9-B94348F1D0C6}" sibTransId="{070DACAC-5EAF-47EE-A5ED-FF743C476A0E}"/>
    <dgm:cxn modelId="{405342CE-3BC5-4C47-B50A-58687DBE2BD4}" srcId="{DA608531-7022-472E-89E1-445ADF77A90B}" destId="{615390C7-519F-4C21-8512-72BE306BEDAF}" srcOrd="1" destOrd="0" parTransId="{99C0622B-52E2-4D1F-966F-C3FCE391018E}" sibTransId="{0AAF3F36-48E2-4822-A718-BAEAA1DFE0C0}"/>
    <dgm:cxn modelId="{F7D7FE2F-45E3-445B-B5F9-DA00E075A7B3}" srcId="{DA608531-7022-472E-89E1-445ADF77A90B}" destId="{647A169B-E8F0-42F0-A5F4-E8C6C3C89538}" srcOrd="0" destOrd="0" parTransId="{B21FFF86-602F-461C-82B0-5CE72D3CBD67}" sibTransId="{AF95DE15-465A-47F8-9EAE-8BFEE5BADA52}"/>
    <dgm:cxn modelId="{173E01C3-3A31-4CBB-B4D7-73A06D470B5C}" type="presOf" srcId="{647A169B-E8F0-42F0-A5F4-E8C6C3C89538}" destId="{E3DC21E0-D52E-4DBF-A7D3-DE42061BC697}" srcOrd="0" destOrd="0" presId="urn:microsoft.com/office/officeart/2005/8/layout/chevron2"/>
    <dgm:cxn modelId="{D359A2AC-613F-4332-AFEB-4747C6A0AA68}" type="presParOf" srcId="{E8F17378-580B-429D-BCBD-261FC86CF244}" destId="{591B8B6A-6F3D-4410-869A-A54AD078542C}" srcOrd="0" destOrd="0" presId="urn:microsoft.com/office/officeart/2005/8/layout/chevron2"/>
    <dgm:cxn modelId="{2A71EEBD-314C-4AC0-A638-D3C444BE49F1}" type="presParOf" srcId="{591B8B6A-6F3D-4410-869A-A54AD078542C}" destId="{E3DC21E0-D52E-4DBF-A7D3-DE42061BC697}" srcOrd="0" destOrd="0" presId="urn:microsoft.com/office/officeart/2005/8/layout/chevron2"/>
    <dgm:cxn modelId="{0FBE43DD-1D59-4587-B42B-73F13E12D783}" type="presParOf" srcId="{591B8B6A-6F3D-4410-869A-A54AD078542C}" destId="{B901C392-59A5-441B-BA6E-508CB122A7E0}" srcOrd="1" destOrd="0" presId="urn:microsoft.com/office/officeart/2005/8/layout/chevron2"/>
    <dgm:cxn modelId="{92BCDA24-3145-49FF-AC70-09EC55EBFF8B}" type="presParOf" srcId="{E8F17378-580B-429D-BCBD-261FC86CF244}" destId="{E27FC7B4-38FA-4A64-BB60-0307B52672C0}" srcOrd="1" destOrd="0" presId="urn:microsoft.com/office/officeart/2005/8/layout/chevron2"/>
    <dgm:cxn modelId="{5D65DFDA-64C1-478B-AD45-59E50F8EEFBF}" type="presParOf" srcId="{E8F17378-580B-429D-BCBD-261FC86CF244}" destId="{2897BB59-A771-4E86-94B9-3545D207854B}" srcOrd="2" destOrd="0" presId="urn:microsoft.com/office/officeart/2005/8/layout/chevron2"/>
    <dgm:cxn modelId="{B9DF752D-B0BC-4F33-92DA-7C3A2FC234E5}" type="presParOf" srcId="{2897BB59-A771-4E86-94B9-3545D207854B}" destId="{E8FBFFDD-D4E2-44BB-85B6-4EC0F06D61A3}" srcOrd="0" destOrd="0" presId="urn:microsoft.com/office/officeart/2005/8/layout/chevron2"/>
    <dgm:cxn modelId="{FB9EE5E6-D78C-4C89-8F1E-21BEFCCA88FC}" type="presParOf" srcId="{2897BB59-A771-4E86-94B9-3545D207854B}" destId="{467BAFCA-F2EE-4CC4-A8C4-A91A610ED2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9FC1-5B18-4947-8A8A-FCD588F25EBD}">
      <dsp:nvSpPr>
        <dsp:cNvPr id="0" name=""/>
        <dsp:cNvSpPr/>
      </dsp:nvSpPr>
      <dsp:spPr>
        <a:xfrm>
          <a:off x="7233" y="1116735"/>
          <a:ext cx="2161877" cy="2155965"/>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PROPORCIONA MAYOR GRADO DE CONFIABILIDAD Y VALIDEZ A LOS REGISTROS CONTABLES</a:t>
          </a:r>
          <a:endParaRPr lang="es-ES" sz="1700" b="1" kern="1200" dirty="0">
            <a:solidFill>
              <a:schemeClr val="tx1"/>
            </a:solidFill>
          </a:endParaRPr>
        </a:p>
      </dsp:txBody>
      <dsp:txXfrm>
        <a:off x="70379" y="1179881"/>
        <a:ext cx="2035585" cy="2029673"/>
      </dsp:txXfrm>
    </dsp:sp>
    <dsp:sp modelId="{D2A27B9E-115D-4351-8528-292E3E489AAA}">
      <dsp:nvSpPr>
        <dsp:cNvPr id="0" name=""/>
        <dsp:cNvSpPr/>
      </dsp:nvSpPr>
      <dsp:spPr>
        <a:xfrm>
          <a:off x="2385298" y="192664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2385298" y="2033874"/>
        <a:ext cx="320822" cy="321687"/>
      </dsp:txXfrm>
    </dsp:sp>
    <dsp:sp modelId="{77690A28-5B3E-435F-9748-B5FC8D4EDB52}">
      <dsp:nvSpPr>
        <dsp:cNvPr id="0" name=""/>
        <dsp:cNvSpPr/>
      </dsp:nvSpPr>
      <dsp:spPr>
        <a:xfrm>
          <a:off x="3033861" y="1116735"/>
          <a:ext cx="2161877" cy="2155965"/>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DOCUMENTOS SON UTILIZADOS COMO REFERENCIA Y COMPROBANTES EN CASO DE DESACUERDO LEGAL</a:t>
          </a:r>
          <a:endParaRPr lang="es-ES" sz="1700" b="1" kern="1200" dirty="0">
            <a:solidFill>
              <a:schemeClr val="tx1"/>
            </a:solidFill>
          </a:endParaRPr>
        </a:p>
      </dsp:txBody>
      <dsp:txXfrm>
        <a:off x="3097007" y="1179881"/>
        <a:ext cx="2035585" cy="2029673"/>
      </dsp:txXfrm>
    </dsp:sp>
    <dsp:sp modelId="{5D205F2C-82CB-422B-9CF0-60F355AB587C}">
      <dsp:nvSpPr>
        <dsp:cNvPr id="0" name=""/>
        <dsp:cNvSpPr/>
      </dsp:nvSpPr>
      <dsp:spPr>
        <a:xfrm>
          <a:off x="5411926" y="192664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5411926" y="2033874"/>
        <a:ext cx="320822" cy="321687"/>
      </dsp:txXfrm>
    </dsp:sp>
    <dsp:sp modelId="{E68606A0-1E61-4EE4-90D9-443F133838E2}">
      <dsp:nvSpPr>
        <dsp:cNvPr id="0" name=""/>
        <dsp:cNvSpPr/>
      </dsp:nvSpPr>
      <dsp:spPr>
        <a:xfrm>
          <a:off x="6060489" y="1116735"/>
          <a:ext cx="2161877" cy="2155965"/>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RESPALDAN LOS REGISTROS CONTABLES</a:t>
          </a:r>
          <a:endParaRPr lang="es-ES" sz="1700" b="1" kern="1200" dirty="0">
            <a:solidFill>
              <a:schemeClr val="tx1"/>
            </a:solidFill>
          </a:endParaRPr>
        </a:p>
      </dsp:txBody>
      <dsp:txXfrm>
        <a:off x="6123635" y="1179881"/>
        <a:ext cx="2035585" cy="2029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5D1CD-647D-4ABD-8415-EF9AA11FC87A}">
      <dsp:nvSpPr>
        <dsp:cNvPr id="0" name=""/>
        <dsp:cNvSpPr/>
      </dsp:nvSpPr>
      <dsp:spPr>
        <a:xfrm>
          <a:off x="4846" y="1338478"/>
          <a:ext cx="3424961" cy="1712480"/>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solidFill>
                <a:schemeClr val="tx1"/>
              </a:solidFill>
            </a:rPr>
            <a:t>DOCUMENTOS COMERCIALES</a:t>
          </a:r>
          <a:endParaRPr lang="es-ES" sz="3600" kern="1200" dirty="0">
            <a:solidFill>
              <a:schemeClr val="tx1"/>
            </a:solidFill>
          </a:endParaRPr>
        </a:p>
      </dsp:txBody>
      <dsp:txXfrm>
        <a:off x="55003" y="1388635"/>
        <a:ext cx="3324647" cy="1612166"/>
      </dsp:txXfrm>
    </dsp:sp>
    <dsp:sp modelId="{72E4093A-8C35-438A-B57E-DD71D4F36691}">
      <dsp:nvSpPr>
        <dsp:cNvPr id="0" name=""/>
        <dsp:cNvSpPr/>
      </dsp:nvSpPr>
      <dsp:spPr>
        <a:xfrm rot="19457599">
          <a:off x="3271229" y="1667268"/>
          <a:ext cx="1687141" cy="70224"/>
        </a:xfrm>
        <a:custGeom>
          <a:avLst/>
          <a:gdLst/>
          <a:ahLst/>
          <a:cxnLst/>
          <a:rect l="0" t="0" r="0" b="0"/>
          <a:pathLst>
            <a:path>
              <a:moveTo>
                <a:pt x="0" y="35112"/>
              </a:moveTo>
              <a:lnTo>
                <a:pt x="1687141" y="35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4072621" y="1660201"/>
        <a:ext cx="84357" cy="84357"/>
      </dsp:txXfrm>
    </dsp:sp>
    <dsp:sp modelId="{E4037598-5457-48C1-951A-9478B7A0708C}">
      <dsp:nvSpPr>
        <dsp:cNvPr id="0" name=""/>
        <dsp:cNvSpPr/>
      </dsp:nvSpPr>
      <dsp:spPr>
        <a:xfrm>
          <a:off x="4799792" y="353801"/>
          <a:ext cx="3424961" cy="1712480"/>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solidFill>
                <a:schemeClr val="tx1"/>
              </a:solidFill>
            </a:rPr>
            <a:t>NEGOCIABLES</a:t>
          </a:r>
          <a:endParaRPr lang="es-ES" sz="3600" kern="1200" dirty="0">
            <a:solidFill>
              <a:schemeClr val="tx1"/>
            </a:solidFill>
          </a:endParaRPr>
        </a:p>
      </dsp:txBody>
      <dsp:txXfrm>
        <a:off x="4849949" y="403958"/>
        <a:ext cx="3324647" cy="1612166"/>
      </dsp:txXfrm>
    </dsp:sp>
    <dsp:sp modelId="{C3E5EDC0-16D6-409A-A35E-21D349D2373A}">
      <dsp:nvSpPr>
        <dsp:cNvPr id="0" name=""/>
        <dsp:cNvSpPr/>
      </dsp:nvSpPr>
      <dsp:spPr>
        <a:xfrm rot="2142401">
          <a:off x="3271229" y="2651944"/>
          <a:ext cx="1687141" cy="70224"/>
        </a:xfrm>
        <a:custGeom>
          <a:avLst/>
          <a:gdLst/>
          <a:ahLst/>
          <a:cxnLst/>
          <a:rect l="0" t="0" r="0" b="0"/>
          <a:pathLst>
            <a:path>
              <a:moveTo>
                <a:pt x="0" y="35112"/>
              </a:moveTo>
              <a:lnTo>
                <a:pt x="1687141" y="35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4072621" y="2644878"/>
        <a:ext cx="84357" cy="84357"/>
      </dsp:txXfrm>
    </dsp:sp>
    <dsp:sp modelId="{EC624EB9-B32A-4413-92E0-FBE61FB53D2B}">
      <dsp:nvSpPr>
        <dsp:cNvPr id="0" name=""/>
        <dsp:cNvSpPr/>
      </dsp:nvSpPr>
      <dsp:spPr>
        <a:xfrm>
          <a:off x="4799792" y="2323154"/>
          <a:ext cx="3424961" cy="1712480"/>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solidFill>
                <a:schemeClr val="tx1"/>
              </a:solidFill>
            </a:rPr>
            <a:t>NO NEGOCIABLES</a:t>
          </a:r>
          <a:endParaRPr lang="es-ES" sz="3600" kern="1200" dirty="0">
            <a:solidFill>
              <a:schemeClr val="tx1"/>
            </a:solidFill>
          </a:endParaRPr>
        </a:p>
      </dsp:txBody>
      <dsp:txXfrm>
        <a:off x="4849949" y="2373311"/>
        <a:ext cx="3324647" cy="1612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C21E0-D52E-4DBF-A7D3-DE42061BC697}">
      <dsp:nvSpPr>
        <dsp:cNvPr id="0" name=""/>
        <dsp:cNvSpPr/>
      </dsp:nvSpPr>
      <dsp:spPr>
        <a:xfrm rot="5400000">
          <a:off x="-327398" y="467963"/>
          <a:ext cx="2182655" cy="1527858"/>
        </a:xfrm>
        <a:prstGeom prst="chevron">
          <a:avLst/>
        </a:prstGeom>
        <a:solidFill>
          <a:schemeClr val="bg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DOCUMENTOS NEGOCIABLES</a:t>
          </a:r>
          <a:endParaRPr lang="es-ES" sz="1500" b="1" kern="1200" dirty="0">
            <a:solidFill>
              <a:schemeClr val="tx1"/>
            </a:solidFill>
          </a:endParaRPr>
        </a:p>
      </dsp:txBody>
      <dsp:txXfrm rot="-5400000">
        <a:off x="1" y="904493"/>
        <a:ext cx="1527858" cy="654797"/>
      </dsp:txXfrm>
    </dsp:sp>
    <dsp:sp modelId="{B901C392-59A5-441B-BA6E-508CB122A7E0}">
      <dsp:nvSpPr>
        <dsp:cNvPr id="0" name=""/>
        <dsp:cNvSpPr/>
      </dsp:nvSpPr>
      <dsp:spPr>
        <a:xfrm rot="5400000">
          <a:off x="4033516" y="-2500942"/>
          <a:ext cx="1690426" cy="670174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Son aquellos que vienen a completar la actividad comercial, generalmente se emplean para cancelar una deuda, para garantizar una obligación, para financiar una obra. Su redacción está sujeta a ciertas formalidades  legales que requiere estudio e interpretación cuidadosa de los principios teóricos que los rigen. Estos son: cheque, letra de cambio, pagarés, hipotecas, bonos , acciones, certificados de depósito, etc. </a:t>
          </a:r>
          <a:endParaRPr lang="es-ES" sz="1600" kern="1200" dirty="0"/>
        </a:p>
      </dsp:txBody>
      <dsp:txXfrm rot="-5400000">
        <a:off x="1527859" y="87235"/>
        <a:ext cx="6619221" cy="1525386"/>
      </dsp:txXfrm>
    </dsp:sp>
    <dsp:sp modelId="{E8FBFFDD-D4E2-44BB-85B6-4EC0F06D61A3}">
      <dsp:nvSpPr>
        <dsp:cNvPr id="0" name=""/>
        <dsp:cNvSpPr/>
      </dsp:nvSpPr>
      <dsp:spPr>
        <a:xfrm rot="5400000">
          <a:off x="-327398" y="2854935"/>
          <a:ext cx="2182655" cy="1527858"/>
        </a:xfrm>
        <a:prstGeom prst="chevron">
          <a:avLst/>
        </a:prstGeom>
        <a:solidFill>
          <a:schemeClr val="bg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DOCUMENTOS NO NEGOCIABLES</a:t>
          </a:r>
          <a:endParaRPr lang="es-ES" sz="1500" b="1" kern="1200" dirty="0">
            <a:solidFill>
              <a:schemeClr val="tx1"/>
            </a:solidFill>
          </a:endParaRPr>
        </a:p>
      </dsp:txBody>
      <dsp:txXfrm rot="-5400000">
        <a:off x="1" y="3291465"/>
        <a:ext cx="1527858" cy="654797"/>
      </dsp:txXfrm>
    </dsp:sp>
    <dsp:sp modelId="{467BAFCA-F2EE-4CC4-A8C4-A91A610ED2D8}">
      <dsp:nvSpPr>
        <dsp:cNvPr id="0" name=""/>
        <dsp:cNvSpPr/>
      </dsp:nvSpPr>
      <dsp:spPr>
        <a:xfrm rot="5400000">
          <a:off x="3717069" y="-235143"/>
          <a:ext cx="2323319" cy="670174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Son aquellos que necesariamente imponen l marcha de la empresa, los de uso constante y corriente, aquellos que están ligados a la vida misma del comercio y sin cuya existencia el desorden y la falta de control más absoluto imperaría en cualquier empresa. Están redactados en forma tal que las indicaciones que se encuentran ya impresas, son guía suficiente para comprender su uso y completar con pocos datos su contenido. Entre estos tenemos: comprobante de ingreso, comprobante de egreso, vale de caja, nota de débito, nota de crédito, papeletas de depósito, roles de pago, etc.</a:t>
          </a:r>
          <a:endParaRPr lang="es-ES" sz="1600" kern="1200" dirty="0"/>
        </a:p>
      </dsp:txBody>
      <dsp:txXfrm rot="-5400000">
        <a:off x="1527859" y="2067482"/>
        <a:ext cx="6588326" cy="20964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19" name="18 Marcador de pie de página"/>
          <p:cNvSpPr>
            <a:spLocks noGrp="1"/>
          </p:cNvSpPr>
          <p:nvPr>
            <p:ph type="ftr" sz="quarter" idx="11"/>
          </p:nvPr>
        </p:nvSpPr>
        <p:spPr/>
        <p:txBody>
          <a:bodyPr/>
          <a:lstStyle/>
          <a:p>
            <a:endParaRPr lang="es-ES" dirty="0"/>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17/07/2014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077200" y="6356350"/>
            <a:ext cx="609600" cy="365125"/>
          </a:xfrm>
        </p:spPr>
        <p:txBody>
          <a:bodyPr/>
          <a:lstStyle/>
          <a:p>
            <a:fld id="{132FADFE-3B8F-471C-ABF0-DBC7717ECBBC}" type="slidenum">
              <a:rPr lang="es-ES" smtClean="0"/>
              <a:pPr/>
              <a:t>‹Nº›</a:t>
            </a:fld>
            <a:endParaRPr lang="es-E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47CFC-816F-41D0-AAC0-9BF4FEBC753E}" type="datetimeFigureOut">
              <a:rPr lang="es-ES" smtClean="0"/>
              <a:pPr/>
              <a:t>17/07/2014</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pPr/>
              <a:t>‹Nº›</a:t>
            </a:fld>
            <a:endParaRPr lang="es-ES"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85795"/>
            <a:ext cx="7772400" cy="1285883"/>
          </a:xfrm>
        </p:spPr>
        <p:txBody>
          <a:bodyPr/>
          <a:lstStyle/>
          <a:p>
            <a:r>
              <a:rPr lang="es-ES" b="1" dirty="0" smtClean="0"/>
              <a:t>UNIDAD 3</a:t>
            </a:r>
            <a:endParaRPr lang="es-ES" b="1" dirty="0"/>
          </a:p>
        </p:txBody>
      </p:sp>
      <p:sp>
        <p:nvSpPr>
          <p:cNvPr id="3" name="2 Subtítulo"/>
          <p:cNvSpPr>
            <a:spLocks noGrp="1"/>
          </p:cNvSpPr>
          <p:nvPr>
            <p:ph type="subTitle" idx="1"/>
          </p:nvPr>
        </p:nvSpPr>
        <p:spPr>
          <a:xfrm>
            <a:off x="1371600" y="2428868"/>
            <a:ext cx="6400800" cy="1928826"/>
          </a:xfrm>
        </p:spPr>
        <p:txBody>
          <a:bodyPr>
            <a:noAutofit/>
          </a:bodyPr>
          <a:lstStyle/>
          <a:p>
            <a:r>
              <a:rPr lang="es-ES" sz="6000" i="1" dirty="0" smtClean="0">
                <a:solidFill>
                  <a:schemeClr val="bg2">
                    <a:lumMod val="50000"/>
                  </a:schemeClr>
                </a:solidFill>
                <a:latin typeface="Bauhaus 93" pitchFamily="82" charset="0"/>
              </a:rPr>
              <a:t>DOCUMENTOS FUENTE</a:t>
            </a:r>
            <a:endParaRPr lang="es-ES" sz="6000" i="1" dirty="0">
              <a:solidFill>
                <a:schemeClr val="bg2">
                  <a:lumMod val="50000"/>
                </a:schemeClr>
              </a:solidFill>
              <a:latin typeface="Bauhaus 93"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NORMAS PARA LA ELABORACIÓN DE LOS DOCUMENTOS MERCANTILES</a:t>
            </a:r>
            <a:endParaRPr lang="es-ES" sz="4000" dirty="0"/>
          </a:p>
        </p:txBody>
      </p:sp>
      <p:sp>
        <p:nvSpPr>
          <p:cNvPr id="3" name="2 Marcador de contenido"/>
          <p:cNvSpPr>
            <a:spLocks noGrp="1"/>
          </p:cNvSpPr>
          <p:nvPr>
            <p:ph idx="1"/>
          </p:nvPr>
        </p:nvSpPr>
        <p:spPr/>
        <p:txBody>
          <a:bodyPr/>
          <a:lstStyle/>
          <a:p>
            <a:pPr algn="ctr"/>
            <a:r>
              <a:rPr lang="es-ES" b="1" dirty="0" smtClean="0"/>
              <a:t>SUBRAYADO Y ESPECIES</a:t>
            </a:r>
          </a:p>
          <a:p>
            <a:pPr algn="ctr">
              <a:buNone/>
            </a:pPr>
            <a:r>
              <a:rPr lang="es-ES" dirty="0" smtClean="0"/>
              <a:t>Los totales de las sumas en facturas, notas de débito, notas de crédito, papeletas de depósito, etc.,  deben subrayarse con dos líneas paralelas horizontales.</a:t>
            </a:r>
          </a:p>
          <a:p>
            <a:pPr algn="ctr">
              <a:buFont typeface="Arial" pitchFamily="34" charset="0"/>
              <a:buChar char="•"/>
            </a:pPr>
            <a:r>
              <a:rPr lang="es-ES" b="1" dirty="0" smtClean="0"/>
              <a:t>ESPACIOS EN BLANCO</a:t>
            </a:r>
          </a:p>
          <a:p>
            <a:pPr algn="ctr">
              <a:buNone/>
            </a:pPr>
            <a:r>
              <a:rPr lang="es-ES" dirty="0" smtClean="0"/>
              <a:t>Los espacios en blanco que sobran después de la escritura de cantidades, deben llenarse por medio de rayas de manera que no se pueda agregar nada.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NORMAS PARA LA ELABORACIÓN DE LOS DOCUMENTOS MERCANTILES</a:t>
            </a:r>
            <a:endParaRPr lang="es-ES" sz="4000" dirty="0"/>
          </a:p>
        </p:txBody>
      </p:sp>
      <p:sp>
        <p:nvSpPr>
          <p:cNvPr id="3" name="2 Marcador de contenido"/>
          <p:cNvSpPr>
            <a:spLocks noGrp="1"/>
          </p:cNvSpPr>
          <p:nvPr>
            <p:ph idx="1"/>
          </p:nvPr>
        </p:nvSpPr>
        <p:spPr/>
        <p:txBody>
          <a:bodyPr/>
          <a:lstStyle/>
          <a:p>
            <a:pPr algn="ctr"/>
            <a:r>
              <a:rPr lang="es-ES" b="1" dirty="0" smtClean="0"/>
              <a:t>RECTIFICACIONES</a:t>
            </a:r>
          </a:p>
          <a:p>
            <a:pPr>
              <a:buNone/>
            </a:pPr>
            <a:r>
              <a:rPr lang="es-ES" dirty="0" smtClean="0"/>
              <a:t>Cualquier  error cometido, ya sea en el nombre o en la cantidad no debe corregirse borrando, se ANULA el documento y se procede a elaborar uno nuevo.</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COMPROBANTES DE VENTA Y DOCUMENTOS ESTABLECIDOS POR EL S.R.I.</a:t>
            </a:r>
            <a:endParaRPr lang="es-ES" sz="4000" dirty="0"/>
          </a:p>
        </p:txBody>
      </p:sp>
      <p:sp>
        <p:nvSpPr>
          <p:cNvPr id="3" name="2 Marcador de contenido"/>
          <p:cNvSpPr>
            <a:spLocks noGrp="1"/>
          </p:cNvSpPr>
          <p:nvPr>
            <p:ph idx="1"/>
          </p:nvPr>
        </p:nvSpPr>
        <p:spPr>
          <a:xfrm>
            <a:off x="457200" y="1935480"/>
            <a:ext cx="8401080" cy="4565354"/>
          </a:xfrm>
        </p:spPr>
        <p:txBody>
          <a:bodyPr>
            <a:normAutofit fontScale="62500" lnSpcReduction="20000"/>
          </a:bodyPr>
          <a:lstStyle/>
          <a:p>
            <a:pPr>
              <a:buNone/>
            </a:pPr>
            <a:r>
              <a:rPr lang="es-ES" dirty="0" smtClean="0"/>
              <a:t>El Servicio de Rentas Internas establece tres tipos de documentos:</a:t>
            </a:r>
          </a:p>
          <a:p>
            <a:pPr algn="just">
              <a:buNone/>
            </a:pPr>
            <a:r>
              <a:rPr lang="es-ES" b="1" dirty="0" smtClean="0"/>
              <a:t>a)  </a:t>
            </a:r>
            <a:r>
              <a:rPr lang="es-ES" sz="4500" b="1" dirty="0" smtClean="0"/>
              <a:t>Comprobantes de Venta:</a:t>
            </a:r>
            <a:r>
              <a:rPr lang="es-ES" b="1" dirty="0" smtClean="0"/>
              <a:t> </a:t>
            </a:r>
            <a:r>
              <a:rPr lang="es-ES" dirty="0" smtClean="0"/>
              <a:t>Se los debe entregar cuando se transfieren bienes, se prestan servicios o se realizan transacciones gravadas con tributos. Los tipos de comprobantes de venta son:</a:t>
            </a:r>
          </a:p>
          <a:p>
            <a:pPr lvl="0" algn="just">
              <a:buNone/>
            </a:pPr>
            <a:r>
              <a:rPr lang="es-ES" b="1" dirty="0" smtClean="0"/>
              <a:t>     Facturas: </a:t>
            </a:r>
            <a:r>
              <a:rPr lang="es-ES" dirty="0" smtClean="0"/>
              <a:t>Destinadas a sociedades o personas naturales que tengan derecho a crédito tributario y en operaciones de exportación.</a:t>
            </a:r>
          </a:p>
          <a:p>
            <a:pPr lvl="0" algn="just">
              <a:buNone/>
            </a:pPr>
            <a:r>
              <a:rPr lang="es-ES" b="1" dirty="0" smtClean="0"/>
              <a:t>      Notas de venta - RISE: </a:t>
            </a:r>
            <a:r>
              <a:rPr lang="es-ES" dirty="0" smtClean="0"/>
              <a:t>Son emitidas exclusivamente por contribuyentes inscritos en el Régimen Simplificado.</a:t>
            </a:r>
          </a:p>
          <a:p>
            <a:pPr lvl="0" algn="just">
              <a:buNone/>
            </a:pPr>
            <a:r>
              <a:rPr lang="es-ES" b="1" dirty="0" smtClean="0"/>
              <a:t>      Liquidaciones de compra de bienes y prestación de servicios: </a:t>
            </a:r>
            <a:r>
              <a:rPr lang="es-ES" dirty="0" smtClean="0"/>
              <a:t>Las emiten sociedades personas naturales y sucesiones indivisas en servicios o adquisiciones de acuerdo a las condiciones previstas en el Reglamento de Comprobantes de Venta, Retención y Documentos Complementarios vigente.</a:t>
            </a:r>
          </a:p>
          <a:p>
            <a:pPr lvl="0" algn="just">
              <a:buNone/>
            </a:pPr>
            <a:r>
              <a:rPr lang="es-ES" b="1" dirty="0" smtClean="0"/>
              <a:t>     Tiquetes emitidos por máquinas registradoras y boletos o entradas a espectáculos públicos: </a:t>
            </a:r>
            <a:r>
              <a:rPr lang="es-ES" dirty="0" smtClean="0"/>
              <a:t>Se emiten en transacciones con usuarios finales, no identifican al comprador, únicamente en la emisión de tiquete si se requiere sustentar el gasto deberá exigir una factura o nota de venta - RISE.</a:t>
            </a:r>
          </a:p>
          <a:p>
            <a:pPr lvl="0" algn="just">
              <a:buNone/>
            </a:pPr>
            <a:r>
              <a:rPr lang="es-ES" b="1" dirty="0" smtClean="0"/>
              <a:t>     Otros documentos autorizados. </a:t>
            </a:r>
            <a:r>
              <a:rPr lang="es-ES" dirty="0" smtClean="0"/>
              <a:t>Emitidos por Instituciones Financieras, Documentos de importación y exportación, tickets aéreos, Instituciones del Estado en la prestación de servicios administrativos: sustenta costos y gastos y crédito tributario siempre que cumpla con las disposiciones vigentes.</a:t>
            </a:r>
          </a:p>
          <a:p>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COMPROBANTES DE VENTA Y DOCUMENTOS ESTABLECIDOS POR EL S.R.I</a:t>
            </a:r>
            <a:endParaRPr lang="es-ES" sz="4000" dirty="0"/>
          </a:p>
        </p:txBody>
      </p:sp>
      <p:sp>
        <p:nvSpPr>
          <p:cNvPr id="3" name="2 Marcador de contenido"/>
          <p:cNvSpPr>
            <a:spLocks noGrp="1"/>
          </p:cNvSpPr>
          <p:nvPr>
            <p:ph idx="1"/>
          </p:nvPr>
        </p:nvSpPr>
        <p:spPr/>
        <p:txBody>
          <a:bodyPr>
            <a:normAutofit fontScale="85000" lnSpcReduction="10000"/>
          </a:bodyPr>
          <a:lstStyle/>
          <a:p>
            <a:pPr algn="just">
              <a:buNone/>
            </a:pPr>
            <a:r>
              <a:rPr lang="es-ES" b="1" dirty="0" smtClean="0"/>
              <a:t>b) Comprobantes de Retención: </a:t>
            </a:r>
            <a:r>
              <a:rPr lang="es-ES" dirty="0" smtClean="0"/>
              <a:t>Comprobantes que acreditan la retención del impuesto, lo efectúan las personas o empresas que actúan como agentes de retención.</a:t>
            </a:r>
          </a:p>
          <a:p>
            <a:pPr algn="just">
              <a:buNone/>
            </a:pPr>
            <a:r>
              <a:rPr lang="es-ES" b="1" dirty="0" smtClean="0"/>
              <a:t>c) Documentos Complementarios:</a:t>
            </a:r>
            <a:r>
              <a:rPr lang="es-ES" dirty="0" smtClean="0"/>
              <a:t> Son documentos complementarios a los comprobantes de venta cuya finalidad es la siguiente:</a:t>
            </a:r>
          </a:p>
          <a:p>
            <a:pPr lvl="0" algn="just">
              <a:buNone/>
            </a:pPr>
            <a:r>
              <a:rPr lang="es-ES" b="1" dirty="0" smtClean="0"/>
              <a:t>    Notas de crédito:</a:t>
            </a:r>
            <a:r>
              <a:rPr lang="es-ES" dirty="0" smtClean="0"/>
              <a:t> se emiten para anular operaciones, aceptar devoluciones y conceder descuentos o bonificaciones.</a:t>
            </a:r>
          </a:p>
          <a:p>
            <a:pPr lvl="0" algn="just">
              <a:buNone/>
            </a:pPr>
            <a:r>
              <a:rPr lang="es-ES" b="1" dirty="0" smtClean="0"/>
              <a:t>    Notas de débito: </a:t>
            </a:r>
            <a:r>
              <a:rPr lang="es-ES" dirty="0" smtClean="0"/>
              <a:t>se emiten para cobrar intereses de mora y para recuperar costos y gastos, incurridos por el vendedor con posterioridad a la emisión del comprobante.</a:t>
            </a:r>
          </a:p>
          <a:p>
            <a:pPr algn="just">
              <a:buNone/>
            </a:pPr>
            <a:r>
              <a:rPr lang="es-ES" b="1" dirty="0" smtClean="0"/>
              <a:t>    Guías de remisión:</a:t>
            </a:r>
            <a:r>
              <a:rPr lang="es-ES" dirty="0" smtClean="0"/>
              <a:t> sustenta el traslado de mercaderías dentro del territorio nacional.</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FORMAS DE EMISION Y DOCUMENTOS ESTABLECIDOS POR EL S.R.I.</a:t>
            </a:r>
            <a:endParaRPr lang="es-ES" sz="4000" dirty="0"/>
          </a:p>
        </p:txBody>
      </p:sp>
      <p:sp>
        <p:nvSpPr>
          <p:cNvPr id="3" name="2 Marcador de contenido"/>
          <p:cNvSpPr>
            <a:spLocks noGrp="1"/>
          </p:cNvSpPr>
          <p:nvPr>
            <p:ph idx="1"/>
          </p:nvPr>
        </p:nvSpPr>
        <p:spPr/>
        <p:txBody>
          <a:bodyPr>
            <a:normAutofit fontScale="85000" lnSpcReduction="20000"/>
          </a:bodyPr>
          <a:lstStyle/>
          <a:p>
            <a:pPr lvl="0" algn="just"/>
            <a:r>
              <a:rPr lang="es-EC" b="1" dirty="0" smtClean="0"/>
              <a:t>Comprobantes Electrónicos:</a:t>
            </a:r>
            <a:r>
              <a:rPr lang="es-EC" dirty="0" smtClean="0"/>
              <a:t> Es el envío mediante "mensajes de datos", de comprobantes de venta, retención y documentos complementarios, los cuales contienen una firma electrónica del contribuyente emisor, se envían en tiempo real y tienen validez tributaria. </a:t>
            </a:r>
            <a:endParaRPr lang="es-ES" dirty="0" smtClean="0"/>
          </a:p>
          <a:p>
            <a:pPr algn="just">
              <a:buNone/>
            </a:pPr>
            <a:r>
              <a:rPr lang="es-ES" dirty="0" smtClean="0"/>
              <a:t> </a:t>
            </a:r>
          </a:p>
          <a:p>
            <a:pPr lvl="0" algn="just"/>
            <a:r>
              <a:rPr lang="es-EC" b="1" dirty="0" smtClean="0"/>
              <a:t>Preimpresos: </a:t>
            </a:r>
            <a:r>
              <a:rPr lang="es-EC" dirty="0" smtClean="0"/>
              <a:t>Documentos realizados por imprentas a solicitud del contribuyente, estos se realizan ante los establecimientos gráficos autorizados por el SRI.</a:t>
            </a:r>
            <a:endParaRPr lang="es-ES" dirty="0" smtClean="0"/>
          </a:p>
          <a:p>
            <a:pPr algn="just">
              <a:buNone/>
            </a:pPr>
            <a:r>
              <a:rPr lang="es-ES" dirty="0" smtClean="0"/>
              <a:t> </a:t>
            </a:r>
          </a:p>
          <a:p>
            <a:pPr lvl="0" algn="just"/>
            <a:r>
              <a:rPr lang="es-EC" b="1" dirty="0" smtClean="0"/>
              <a:t>Autoimpresores: </a:t>
            </a:r>
            <a:r>
              <a:rPr lang="es-EC" dirty="0" smtClean="0"/>
              <a:t>Sistema computarizado que permite la emisión directa de comprobantes de venta, retención y documentos complementarios. La solicitud es realizada ante la Administración, a través de nuestros Servicios en Línea/ Sistema de Facturación. (S.R.I.</a:t>
            </a:r>
            <a:endParaRPr lang="es-E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FACTURA</a:t>
            </a:r>
            <a:endParaRPr lang="es-ES" b="1" dirty="0"/>
          </a:p>
        </p:txBody>
      </p:sp>
      <p:sp>
        <p:nvSpPr>
          <p:cNvPr id="3" name="2 Marcador de contenido"/>
          <p:cNvSpPr>
            <a:spLocks noGrp="1"/>
          </p:cNvSpPr>
          <p:nvPr>
            <p:ph idx="1"/>
          </p:nvPr>
        </p:nvSpPr>
        <p:spPr/>
        <p:txBody>
          <a:bodyPr>
            <a:normAutofit lnSpcReduction="10000"/>
          </a:bodyPr>
          <a:lstStyle/>
          <a:p>
            <a:pPr algn="just"/>
            <a:r>
              <a:rPr lang="es-ES" dirty="0" smtClean="0"/>
              <a:t>Es el documento que el vendedor entrega al comprador con el detalle de las mercaderías vendidas o servicios prestados, indicando cantidad, especificaciones, precio (unitario y total), condiciones de pago (crédito y/o contado), impuestos fiscales (ICE e IVA), número del RUC.</a:t>
            </a:r>
          </a:p>
          <a:p>
            <a:pPr algn="just"/>
            <a:r>
              <a:rPr lang="es-ES" dirty="0" smtClean="0"/>
              <a:t>Este documento permite sustentar </a:t>
            </a:r>
            <a:r>
              <a:rPr lang="es-ES" b="1" dirty="0" smtClean="0"/>
              <a:t>Crédito Tributario </a:t>
            </a:r>
            <a:r>
              <a:rPr lang="es-ES" dirty="0" smtClean="0"/>
              <a:t>a favor del comprador del bien o el usuario del servicio, siempre y cuando se lo identifique.</a:t>
            </a:r>
          </a:p>
          <a:p>
            <a:pPr algn="just"/>
            <a:r>
              <a:rPr lang="es-ES" dirty="0" smtClean="0"/>
              <a:t>Sustenta costos y gastos para fines contables y a efectos del impuesto a la renta.</a:t>
            </a:r>
          </a:p>
          <a:p>
            <a:pPr>
              <a:buNone/>
            </a:pPr>
            <a:endParaRPr lang="es-ES" dirty="0" smtClean="0"/>
          </a:p>
          <a:p>
            <a:pPr>
              <a:buNone/>
            </a:pP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p:txBody>
          <a:bodyPr/>
          <a:lstStyle/>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704088"/>
            <a:ext cx="8229600" cy="5620512"/>
          </a:xfrm>
          <a:prstGeom prst="rect">
            <a:avLst/>
          </a:prstGeom>
          <a:noFill/>
        </p:spPr>
      </p:pic>
    </p:spTree>
    <p:extLst>
      <p:ext uri="{BB962C8B-B14F-4D97-AF65-F5344CB8AC3E}">
        <p14:creationId xmlns:p14="http://schemas.microsoft.com/office/powerpoint/2010/main" val="5428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NOTAS DE VENTA –RISE-</a:t>
            </a:r>
            <a:endParaRPr lang="es-ES" b="1" dirty="0"/>
          </a:p>
        </p:txBody>
      </p:sp>
      <p:sp>
        <p:nvSpPr>
          <p:cNvPr id="3" name="2 Marcador de contenido"/>
          <p:cNvSpPr>
            <a:spLocks noGrp="1"/>
          </p:cNvSpPr>
          <p:nvPr>
            <p:ph idx="1"/>
          </p:nvPr>
        </p:nvSpPr>
        <p:spPr/>
        <p:txBody>
          <a:bodyPr/>
          <a:lstStyle/>
          <a:p>
            <a:endParaRPr lang="es-ES" dirty="0" smtClean="0"/>
          </a:p>
          <a:p>
            <a:endParaRPr lang="es-ES" dirty="0" smtClean="0"/>
          </a:p>
          <a:p>
            <a:r>
              <a:rPr lang="es-ES" dirty="0" smtClean="0"/>
              <a:t>Es el documento que entrega el vendedor  a los consumidores finales, que son quienes no utilizan el bien o servicio para fines comerciales.</a:t>
            </a:r>
          </a:p>
          <a:p>
            <a:r>
              <a:rPr lang="es-ES" dirty="0" smtClean="0"/>
              <a:t>No sustenta crédito tributario para el comprador.</a:t>
            </a:r>
          </a:p>
          <a:p>
            <a:r>
              <a:rPr lang="es-ES" dirty="0" smtClean="0"/>
              <a:t>La tarifa del 12% del IVA está incluida en el precio de venta.</a:t>
            </a:r>
          </a:p>
          <a:p>
            <a:pPr>
              <a:buNone/>
            </a:pP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5" name="Marcador de contenido 4"/>
          <p:cNvPicPr>
            <a:picLocks noGrp="1" noChangeAspect="1"/>
          </p:cNvPicPr>
          <p:nvPr>
            <p:ph idx="1"/>
          </p:nvPr>
        </p:nvPicPr>
        <p:blipFill>
          <a:blip r:embed="rId2"/>
          <a:stretch>
            <a:fillRect/>
          </a:stretch>
        </p:blipFill>
        <p:spPr>
          <a:xfrm>
            <a:off x="323528" y="331807"/>
            <a:ext cx="8568952" cy="6193537"/>
          </a:xfrm>
          <a:prstGeom prst="rect">
            <a:avLst/>
          </a:prstGeom>
        </p:spPr>
      </p:pic>
      <p:sp>
        <p:nvSpPr>
          <p:cNvPr id="4" name="Título 1"/>
          <p:cNvSpPr txBox="1">
            <a:spLocks/>
          </p:cNvSpPr>
          <p:nvPr/>
        </p:nvSpPr>
        <p:spPr>
          <a:xfrm>
            <a:off x="457200" y="769825"/>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dirty="0"/>
          </a:p>
        </p:txBody>
      </p:sp>
    </p:spTree>
    <p:extLst>
      <p:ext uri="{BB962C8B-B14F-4D97-AF65-F5344CB8AC3E}">
        <p14:creationId xmlns:p14="http://schemas.microsoft.com/office/powerpoint/2010/main" val="83626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b="1" dirty="0" smtClean="0"/>
              <a:t>TIQUETE DE MAQUINA REGISTRADORADA</a:t>
            </a:r>
            <a:endParaRPr lang="es-ES" sz="4000" b="1" dirty="0"/>
          </a:p>
        </p:txBody>
      </p:sp>
      <p:sp>
        <p:nvSpPr>
          <p:cNvPr id="3" name="2 Marcador de contenido"/>
          <p:cNvSpPr>
            <a:spLocks noGrp="1"/>
          </p:cNvSpPr>
          <p:nvPr>
            <p:ph idx="1"/>
          </p:nvPr>
        </p:nvSpPr>
        <p:spPr/>
        <p:txBody>
          <a:bodyPr>
            <a:normAutofit lnSpcReduction="10000"/>
          </a:bodyPr>
          <a:lstStyle/>
          <a:p>
            <a:pPr algn="just"/>
            <a:r>
              <a:rPr lang="es-ES" dirty="0" smtClean="0"/>
              <a:t>Es aquel documento que  entrega el vendedor y no identifica al comprador o usuario (consumidores finales que son quienes no utilizan el bien o servicio para fines comerciales).</a:t>
            </a:r>
          </a:p>
          <a:p>
            <a:pPr algn="just"/>
            <a:r>
              <a:rPr lang="es-ES" dirty="0" smtClean="0"/>
              <a:t>No sustenta crédito tributario.</a:t>
            </a:r>
          </a:p>
          <a:p>
            <a:pPr algn="just"/>
            <a:r>
              <a:rPr lang="es-ES" dirty="0" smtClean="0"/>
              <a:t>La tarifa del 12% del IVA puede estar desglosada o incluida en el precio de venta, el vendedor debe declarar y pagar mensualmente este impuesto.</a:t>
            </a:r>
          </a:p>
          <a:p>
            <a:pPr algn="just"/>
            <a:r>
              <a:rPr lang="es-ES" dirty="0" smtClean="0"/>
              <a:t>El modelo y número de serie de las máquinas registradoras deben estar previamente aprobados por el S.R.I.</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normAutofit fontScale="90000"/>
          </a:bodyPr>
          <a:lstStyle/>
          <a:p>
            <a:pPr algn="ctr"/>
            <a:r>
              <a:rPr lang="es-ES" i="1" dirty="0" smtClean="0"/>
              <a:t>CONCEPTO DE DOCUMENTO MERCANTIL</a:t>
            </a:r>
            <a:endParaRPr lang="es-ES" i="1" dirty="0"/>
          </a:p>
        </p:txBody>
      </p:sp>
      <p:sp>
        <p:nvSpPr>
          <p:cNvPr id="3" name="2 Marcador de contenido"/>
          <p:cNvSpPr>
            <a:spLocks noGrp="1"/>
          </p:cNvSpPr>
          <p:nvPr>
            <p:ph idx="1"/>
          </p:nvPr>
        </p:nvSpPr>
        <p:spPr>
          <a:xfrm>
            <a:off x="457200" y="1935480"/>
            <a:ext cx="8229600" cy="3065156"/>
          </a:xfrm>
          <a:solidFill>
            <a:schemeClr val="tx2">
              <a:lumMod val="20000"/>
              <a:lumOff val="80000"/>
            </a:schemeClr>
          </a:solidFill>
        </p:spPr>
        <p:txBody>
          <a:bodyPr/>
          <a:lstStyle/>
          <a:p>
            <a:pPr algn="just">
              <a:buNone/>
            </a:pPr>
            <a:r>
              <a:rPr lang="es-ES" dirty="0" smtClean="0"/>
              <a:t>  </a:t>
            </a:r>
          </a:p>
          <a:p>
            <a:pPr algn="just">
              <a:buNone/>
            </a:pPr>
            <a:r>
              <a:rPr lang="es-ES" dirty="0" smtClean="0"/>
              <a:t>   </a:t>
            </a:r>
            <a:r>
              <a:rPr lang="es-ES" dirty="0" smtClean="0">
                <a:latin typeface="Arial Rounded MT Bold" pitchFamily="34" charset="0"/>
              </a:rPr>
              <a:t>Es una constancia escrita de una transacción comercial y sirve para probar un hecho mercantil, desde el punto de vista legal o como comprobante de un asiento contable, por lo tanto representa la base de las transacciones comerciales.</a:t>
            </a:r>
            <a:endParaRPr lang="es-ES" dirty="0">
              <a:latin typeface="Arial Rounded MT Bold"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b="1" dirty="0" smtClean="0"/>
              <a:t>LIQUIDACIÓN DE COMPRA DE BIENES Y PRESTACION DE SERVICIOS</a:t>
            </a:r>
            <a:endParaRPr lang="es-ES" sz="4000" b="1" dirty="0"/>
          </a:p>
        </p:txBody>
      </p:sp>
      <p:sp>
        <p:nvSpPr>
          <p:cNvPr id="3" name="2 Marcador de contenido"/>
          <p:cNvSpPr>
            <a:spLocks noGrp="1"/>
          </p:cNvSpPr>
          <p:nvPr>
            <p:ph idx="1"/>
          </p:nvPr>
        </p:nvSpPr>
        <p:spPr/>
        <p:txBody>
          <a:bodyPr>
            <a:normAutofit fontScale="92500" lnSpcReduction="20000"/>
          </a:bodyPr>
          <a:lstStyle/>
          <a:p>
            <a:r>
              <a:rPr lang="es-ES" dirty="0" smtClean="0"/>
              <a:t>Este documento  lo emite  el comprador en los siguientes casos:</a:t>
            </a:r>
          </a:p>
          <a:p>
            <a:pPr>
              <a:buNone/>
            </a:pPr>
            <a:r>
              <a:rPr lang="es-ES" dirty="0" smtClean="0"/>
              <a:t>1.- Cuando se adquiera bienes muebles corporales o prestación de servicios a personas naturales no obligadas a llevar contabilidad, que por su nivel cultural o de rusticidad no se encuentre en posibilidad de emitir comprobantes de venta.</a:t>
            </a:r>
          </a:p>
          <a:p>
            <a:pPr>
              <a:buNone/>
            </a:pPr>
            <a:r>
              <a:rPr lang="es-ES" dirty="0" smtClean="0"/>
              <a:t>2.- Por servicios ocasionales prestados en el Ecuador por personas naturales extranjeras sin residencia en el país, las que serán identificadas por su número de pasaporte.</a:t>
            </a:r>
          </a:p>
          <a:p>
            <a:pPr>
              <a:buNone/>
            </a:pPr>
            <a:r>
              <a:rPr lang="es-ES" dirty="0" smtClean="0"/>
              <a:t>3.- Por servicios prestados en el Ecuador por sociedades extranjeras, sin domicilio ni establecimiento permanente en el país.</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4" name="Marcador de contenido 3"/>
          <p:cNvPicPr>
            <a:picLocks noGrp="1" noChangeAspect="1"/>
          </p:cNvPicPr>
          <p:nvPr>
            <p:ph idx="1"/>
          </p:nvPr>
        </p:nvPicPr>
        <p:blipFill>
          <a:blip r:embed="rId2"/>
          <a:stretch>
            <a:fillRect/>
          </a:stretch>
        </p:blipFill>
        <p:spPr>
          <a:xfrm>
            <a:off x="251520" y="548680"/>
            <a:ext cx="8568952" cy="5605249"/>
          </a:xfrm>
          <a:prstGeom prst="rect">
            <a:avLst/>
          </a:prstGeom>
        </p:spPr>
      </p:pic>
    </p:spTree>
    <p:extLst>
      <p:ext uri="{BB962C8B-B14F-4D97-AF65-F5344CB8AC3E}">
        <p14:creationId xmlns:p14="http://schemas.microsoft.com/office/powerpoint/2010/main" val="310443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b</a:t>
            </a:r>
            <a:r>
              <a:rPr lang="es-ES" b="1" dirty="0" smtClean="0"/>
              <a:t>) COMPROBANTES DE RETENCIÓN</a:t>
            </a:r>
            <a:endParaRPr lang="es-ES" b="1" dirty="0"/>
          </a:p>
        </p:txBody>
      </p:sp>
      <p:sp>
        <p:nvSpPr>
          <p:cNvPr id="3" name="2 Marcador de contenido"/>
          <p:cNvSpPr>
            <a:spLocks noGrp="1"/>
          </p:cNvSpPr>
          <p:nvPr>
            <p:ph idx="1"/>
          </p:nvPr>
        </p:nvSpPr>
        <p:spPr/>
        <p:txBody>
          <a:bodyPr/>
          <a:lstStyle/>
          <a:p>
            <a:endParaRPr lang="es-ES" dirty="0" smtClean="0"/>
          </a:p>
          <a:p>
            <a:endParaRPr lang="es-ES" dirty="0" smtClean="0"/>
          </a:p>
          <a:p>
            <a:pPr algn="just"/>
            <a:r>
              <a:rPr lang="es-ES" dirty="0" smtClean="0"/>
              <a:t>Este documento lo emite el comprador (agente de retención) en las adquisición de bienes y servicios, por retenciones del impuesto a la renta y/o del valor agregado.</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c)</a:t>
            </a:r>
            <a:r>
              <a:rPr lang="es-ES" dirty="0" smtClean="0"/>
              <a:t> </a:t>
            </a:r>
            <a:r>
              <a:rPr lang="es-ES" b="1" dirty="0" smtClean="0"/>
              <a:t>DOCUMENTOS COMPLEMENTARIOS</a:t>
            </a:r>
            <a:endParaRPr lang="es-ES" b="1" dirty="0"/>
          </a:p>
        </p:txBody>
      </p:sp>
      <p:sp>
        <p:nvSpPr>
          <p:cNvPr id="3" name="2 Marcador de contenido"/>
          <p:cNvSpPr>
            <a:spLocks noGrp="1"/>
          </p:cNvSpPr>
          <p:nvPr>
            <p:ph idx="1"/>
          </p:nvPr>
        </p:nvSpPr>
        <p:spPr/>
        <p:txBody>
          <a:bodyPr/>
          <a:lstStyle/>
          <a:p>
            <a:pPr algn="ctr">
              <a:buNone/>
            </a:pPr>
            <a:r>
              <a:rPr lang="es-ES" b="1" dirty="0" smtClean="0"/>
              <a:t>GUIA DE REMISION</a:t>
            </a:r>
          </a:p>
          <a:p>
            <a:pPr algn="just">
              <a:buFont typeface="Arial" pitchFamily="34" charset="0"/>
              <a:buChar char="•"/>
            </a:pPr>
            <a:r>
              <a:rPr lang="es-ES" dirty="0" smtClean="0"/>
              <a:t>Este documento debe emitirse por personas naturales o sociedades dentro del territorio nacional por cualquier motivo de traslado, aún si este se realiza entre  establecimientos del mismo contribuyente.</a:t>
            </a:r>
          </a:p>
          <a:p>
            <a:pPr algn="just">
              <a:buFont typeface="Arial" pitchFamily="34" charset="0"/>
              <a:buChar char="•"/>
            </a:pPr>
            <a:r>
              <a:rPr lang="es-ES" dirty="0" smtClean="0"/>
              <a:t>Las guías de remisión sustentan el traslado físico de los bienes.</a:t>
            </a:r>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4" name="Marcador de contenido 3"/>
          <p:cNvPicPr>
            <a:picLocks noGrp="1" noChangeAspect="1"/>
          </p:cNvPicPr>
          <p:nvPr>
            <p:ph idx="1"/>
          </p:nvPr>
        </p:nvPicPr>
        <p:blipFill>
          <a:blip r:embed="rId2"/>
          <a:stretch>
            <a:fillRect/>
          </a:stretch>
        </p:blipFill>
        <p:spPr>
          <a:xfrm>
            <a:off x="323528" y="704088"/>
            <a:ext cx="8363272" cy="5749248"/>
          </a:xfrm>
          <a:prstGeom prst="rect">
            <a:avLst/>
          </a:prstGeom>
        </p:spPr>
      </p:pic>
    </p:spTree>
    <p:extLst>
      <p:ext uri="{BB962C8B-B14F-4D97-AF65-F5344CB8AC3E}">
        <p14:creationId xmlns:p14="http://schemas.microsoft.com/office/powerpoint/2010/main" val="346540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p:txBody>
          <a:bodyPr/>
          <a:lstStyle/>
          <a:p>
            <a:endParaRPr lang="es-EC" dirty="0"/>
          </a:p>
        </p:txBody>
      </p:sp>
      <p:pic>
        <p:nvPicPr>
          <p:cNvPr id="4" name="Imagen 3" descr="http://image.slidesharecdn.com/quesonloscomprobantesdeventa-110506212229-phpapp02/95/slide-10-728.jpg?cb=1304735008"/>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0688"/>
            <a:ext cx="8229600" cy="5703912"/>
          </a:xfrm>
          <a:prstGeom prst="rect">
            <a:avLst/>
          </a:prstGeom>
          <a:noFill/>
          <a:ln>
            <a:noFill/>
          </a:ln>
        </p:spPr>
      </p:pic>
    </p:spTree>
    <p:extLst>
      <p:ext uri="{BB962C8B-B14F-4D97-AF65-F5344CB8AC3E}">
        <p14:creationId xmlns:p14="http://schemas.microsoft.com/office/powerpoint/2010/main" val="693807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REGLAMENTO DE COMPROBANTES DE VENTAS Y RETENCIÓN</a:t>
            </a:r>
            <a:endParaRPr lang="es-ES" dirty="0"/>
          </a:p>
        </p:txBody>
      </p:sp>
      <p:sp>
        <p:nvSpPr>
          <p:cNvPr id="3" name="2 Marcador de contenido"/>
          <p:cNvSpPr>
            <a:spLocks noGrp="1"/>
          </p:cNvSpPr>
          <p:nvPr>
            <p:ph idx="1"/>
          </p:nvPr>
        </p:nvSpPr>
        <p:spPr/>
        <p:txBody>
          <a:bodyPr>
            <a:normAutofit lnSpcReduction="10000"/>
          </a:bodyPr>
          <a:lstStyle/>
          <a:p>
            <a:pPr lvl="0">
              <a:buClr>
                <a:srgbClr val="0BD0D9"/>
              </a:buClr>
            </a:pPr>
            <a:r>
              <a:rPr lang="es-EC" sz="1800" dirty="0">
                <a:solidFill>
                  <a:srgbClr val="000000"/>
                </a:solidFill>
                <a:latin typeface="Tahoma" panose="020B0604030504040204" pitchFamily="34" charset="0"/>
              </a:rPr>
              <a:t> </a:t>
            </a:r>
            <a:r>
              <a:rPr lang="es-EC" sz="1500" b="1" dirty="0">
                <a:solidFill>
                  <a:srgbClr val="000000"/>
                </a:solidFill>
                <a:latin typeface="Tahoma" panose="020B0604030504040204" pitchFamily="34" charset="0"/>
              </a:rPr>
              <a:t>Art. 1.- Comprobantes de venta.- </a:t>
            </a:r>
            <a:r>
              <a:rPr lang="es-EC" sz="1500" dirty="0">
                <a:solidFill>
                  <a:srgbClr val="000000"/>
                </a:solidFill>
                <a:latin typeface="Tahoma" panose="020B0604030504040204" pitchFamily="34" charset="0"/>
              </a:rPr>
              <a:t>Son comprobantes de venta los siguientes documentos que acreditan la transferencia de bienes o la prestación de servicios: </a:t>
            </a:r>
          </a:p>
          <a:p>
            <a:pPr lvl="0">
              <a:buClr>
                <a:srgbClr val="0BD0D9"/>
              </a:buClr>
            </a:pPr>
            <a:r>
              <a:rPr lang="es-EC" sz="1500" dirty="0">
                <a:solidFill>
                  <a:srgbClr val="000000"/>
                </a:solidFill>
                <a:latin typeface="Tahoma" panose="020B0604030504040204" pitchFamily="34" charset="0"/>
              </a:rPr>
              <a:t>a) Facturas; </a:t>
            </a:r>
          </a:p>
          <a:p>
            <a:pPr lvl="0">
              <a:buClr>
                <a:srgbClr val="0BD0D9"/>
              </a:buClr>
            </a:pPr>
            <a:r>
              <a:rPr lang="es-EC" sz="1500" dirty="0">
                <a:solidFill>
                  <a:srgbClr val="000000"/>
                </a:solidFill>
                <a:latin typeface="Tahoma" panose="020B0604030504040204" pitchFamily="34" charset="0"/>
              </a:rPr>
              <a:t>b) Notas o boletas de venta; </a:t>
            </a:r>
          </a:p>
          <a:p>
            <a:pPr lvl="0">
              <a:buClr>
                <a:srgbClr val="0BD0D9"/>
              </a:buClr>
            </a:pPr>
            <a:r>
              <a:rPr lang="es-EC" sz="1500" dirty="0">
                <a:solidFill>
                  <a:srgbClr val="000000"/>
                </a:solidFill>
                <a:latin typeface="Tahoma" panose="020B0604030504040204" pitchFamily="34" charset="0"/>
              </a:rPr>
              <a:t>c) Liquidaciones de compra de bienes y prestación de servicios; </a:t>
            </a:r>
          </a:p>
          <a:p>
            <a:pPr lvl="0">
              <a:buClr>
                <a:srgbClr val="0BD0D9"/>
              </a:buClr>
            </a:pPr>
            <a:r>
              <a:rPr lang="es-EC" sz="1500" dirty="0">
                <a:solidFill>
                  <a:srgbClr val="000000"/>
                </a:solidFill>
                <a:latin typeface="Tahoma" panose="020B0604030504040204" pitchFamily="34" charset="0"/>
              </a:rPr>
              <a:t>d) Tiquetes emitidos por máquinas registradoras; </a:t>
            </a:r>
          </a:p>
          <a:p>
            <a:pPr lvl="0">
              <a:buClr>
                <a:srgbClr val="0BD0D9"/>
              </a:buClr>
            </a:pPr>
            <a:r>
              <a:rPr lang="pt-BR" sz="1500" dirty="0">
                <a:solidFill>
                  <a:srgbClr val="000000"/>
                </a:solidFill>
                <a:latin typeface="Tahoma" panose="020B0604030504040204" pitchFamily="34" charset="0"/>
              </a:rPr>
              <a:t>e) Boletos o entradas a espectáculos públicos; y, </a:t>
            </a:r>
          </a:p>
          <a:p>
            <a:pPr lvl="0">
              <a:buClr>
                <a:srgbClr val="0BD0D9"/>
              </a:buClr>
            </a:pPr>
            <a:r>
              <a:rPr lang="es-EC" sz="1500" dirty="0">
                <a:solidFill>
                  <a:srgbClr val="000000"/>
                </a:solidFill>
                <a:latin typeface="Tahoma" panose="020B0604030504040204" pitchFamily="34" charset="0"/>
              </a:rPr>
              <a:t>f) Los documentos a los que se refiere el artículo 13 de este reglamento. </a:t>
            </a:r>
          </a:p>
          <a:p>
            <a:pPr lvl="0">
              <a:buClr>
                <a:srgbClr val="0BD0D9"/>
              </a:buClr>
            </a:pPr>
            <a:r>
              <a:rPr lang="es-EC" sz="1500" b="1" dirty="0">
                <a:solidFill>
                  <a:srgbClr val="000000"/>
                </a:solidFill>
                <a:latin typeface="Tahoma" panose="020B0604030504040204" pitchFamily="34" charset="0"/>
              </a:rPr>
              <a:t>Art. 2.- Documentos complementarios.- </a:t>
            </a:r>
            <a:r>
              <a:rPr lang="es-EC" sz="1500" dirty="0">
                <a:solidFill>
                  <a:srgbClr val="000000"/>
                </a:solidFill>
                <a:latin typeface="Tahoma" panose="020B0604030504040204" pitchFamily="34" charset="0"/>
              </a:rPr>
              <a:t>Son documentos complementarios a los comprobantes de venta, los siguientes: </a:t>
            </a:r>
          </a:p>
          <a:p>
            <a:pPr lvl="0">
              <a:buClr>
                <a:srgbClr val="0BD0D9"/>
              </a:buClr>
            </a:pPr>
            <a:r>
              <a:rPr lang="es-EC" sz="1500" dirty="0">
                <a:solidFill>
                  <a:srgbClr val="000000"/>
                </a:solidFill>
                <a:latin typeface="Tahoma" panose="020B0604030504040204" pitchFamily="34" charset="0"/>
              </a:rPr>
              <a:t>a) Notas de crédito; </a:t>
            </a:r>
          </a:p>
          <a:p>
            <a:pPr lvl="0">
              <a:buClr>
                <a:srgbClr val="0BD0D9"/>
              </a:buClr>
            </a:pPr>
            <a:r>
              <a:rPr lang="es-EC" sz="1500" dirty="0">
                <a:solidFill>
                  <a:srgbClr val="000000"/>
                </a:solidFill>
                <a:latin typeface="Tahoma" panose="020B0604030504040204" pitchFamily="34" charset="0"/>
              </a:rPr>
              <a:t>b) Notas de débito; y, </a:t>
            </a:r>
          </a:p>
          <a:p>
            <a:pPr lvl="0">
              <a:buClr>
                <a:srgbClr val="0BD0D9"/>
              </a:buClr>
            </a:pPr>
            <a:r>
              <a:rPr lang="es-EC" sz="1500" dirty="0">
                <a:solidFill>
                  <a:srgbClr val="000000"/>
                </a:solidFill>
                <a:latin typeface="Tahoma" panose="020B0604030504040204" pitchFamily="34" charset="0"/>
              </a:rPr>
              <a:t>c) Guías de remisión. </a:t>
            </a:r>
          </a:p>
          <a:p>
            <a:pPr lvl="0">
              <a:buClr>
                <a:srgbClr val="0BD0D9"/>
              </a:buClr>
            </a:pPr>
            <a:r>
              <a:rPr lang="es-EC" sz="1500" b="1" dirty="0">
                <a:solidFill>
                  <a:srgbClr val="000000"/>
                </a:solidFill>
                <a:latin typeface="Tahoma" panose="020B0604030504040204" pitchFamily="34" charset="0"/>
              </a:rPr>
              <a:t>Art. 3.- Comprobantes de retención.- </a:t>
            </a:r>
            <a:r>
              <a:rPr lang="es-EC" sz="1500" dirty="0">
                <a:solidFill>
                  <a:srgbClr val="000000"/>
                </a:solidFill>
                <a:latin typeface="Tahoma" panose="020B0604030504040204" pitchFamily="34" charset="0"/>
              </a:rPr>
              <a:t>Son comprobantes de retención los documentos que acreditan las retenciones de impuestos realizadas por los agentes de retención en cumplimiento de lo dispuesto en la Ley de Régimen </a:t>
            </a:r>
          </a:p>
          <a:p>
            <a:pPr lvl="0">
              <a:buClr>
                <a:srgbClr val="0BD0D9"/>
              </a:buClr>
            </a:pPr>
            <a:r>
              <a:rPr lang="es-EC" sz="1500" dirty="0">
                <a:solidFill>
                  <a:srgbClr val="000000"/>
                </a:solidFill>
                <a:latin typeface="Tahoma" panose="020B0604030504040204" pitchFamily="34" charset="0"/>
              </a:rPr>
              <a:t>Tributario Interno, este reglamento y en las resoluciones que, para el efecto, </a:t>
            </a:r>
            <a:endParaRPr lang="es-EC" sz="1400" dirty="0">
              <a:solidFill>
                <a:prstClr val="black"/>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1800" b="1" dirty="0">
                <a:solidFill>
                  <a:srgbClr val="000000"/>
                </a:solidFill>
                <a:latin typeface="Tahoma" panose="020B0604030504040204" pitchFamily="34" charset="0"/>
              </a:rPr>
              <a:t>Art. 4.- Autorización de impresión de los comprobantes de venta y de comprobantes de retención.- </a:t>
            </a:r>
            <a:endParaRPr lang="es-EC" dirty="0"/>
          </a:p>
        </p:txBody>
      </p:sp>
      <p:sp>
        <p:nvSpPr>
          <p:cNvPr id="3" name="Marcador de contenido 2"/>
          <p:cNvSpPr>
            <a:spLocks noGrp="1"/>
          </p:cNvSpPr>
          <p:nvPr>
            <p:ph idx="1"/>
          </p:nvPr>
        </p:nvSpPr>
        <p:spPr/>
        <p:txBody>
          <a:bodyPr>
            <a:normAutofit fontScale="70000" lnSpcReduction="20000"/>
          </a:bodyPr>
          <a:lstStyle/>
          <a:p>
            <a:pPr algn="just"/>
            <a:r>
              <a:rPr lang="es-EC" sz="2800" dirty="0" smtClean="0">
                <a:solidFill>
                  <a:srgbClr val="000000"/>
                </a:solidFill>
                <a:latin typeface="Tahoma" panose="020B0604030504040204" pitchFamily="34" charset="0"/>
              </a:rPr>
              <a:t>Los </a:t>
            </a:r>
            <a:r>
              <a:rPr lang="es-EC" sz="2800" dirty="0">
                <a:solidFill>
                  <a:srgbClr val="000000"/>
                </a:solidFill>
                <a:latin typeface="Tahoma" panose="020B0604030504040204" pitchFamily="34" charset="0"/>
              </a:rPr>
              <a:t>contribuyentes solicitarán al Servicio de Rentas Internas la autorización para la impresión de los comprobantes de venta y sus documentos complementarios, así como de los comprobantes de retención, a través de los establecimientos gráficos autorizados, en los términos y bajo las condiciones del presente reglamento. Los comprobantes de venta, sus documentos complementarios y los comprobantes de retención, tendrán un período de vigencia de doce meses cuando el contribuyente haya cumplido cabalmente con su obligación de presentar las declaraciones y haber efectuado el pago de los impuestos administrados por el Servicio de Rentas Internas, en lo que corresponda, y que no tengan pendiente de pago ninguna deuda firme por los tributos administrados por el SRI o por multas. No procederá la autorización sí, con motivo de cualquier acto administrativo efectuado por el SRI, el sujeto pasivo no hubiere sido ubicado en el domicilio que haya declarado en el Registro Único de Contribuyentes. </a:t>
            </a:r>
          </a:p>
        </p:txBody>
      </p:sp>
    </p:spTree>
    <p:extLst>
      <p:ext uri="{BB962C8B-B14F-4D97-AF65-F5344CB8AC3E}">
        <p14:creationId xmlns:p14="http://schemas.microsoft.com/office/powerpoint/2010/main" val="985746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71600" y="751344"/>
            <a:ext cx="7848872" cy="5262979"/>
          </a:xfrm>
          <a:prstGeom prst="rect">
            <a:avLst/>
          </a:prstGeom>
        </p:spPr>
        <p:txBody>
          <a:bodyPr wrap="square">
            <a:spAutoFit/>
          </a:bodyPr>
          <a:lstStyle/>
          <a:p>
            <a:pPr algn="just"/>
            <a:r>
              <a:rPr lang="es-EC" sz="2400" dirty="0"/>
              <a:t>El Servicio de Rentas Internas podrá ampliar el período de vigencia de los comprobantes de venta, documentos complementarios y comprobantes de retención, para los sujetos pasivos que hayan cumplido de manera ejemplar con sus obligaciones tributarias. Así mismo, podrá dicha entidad suspender la vigencia de la autorización de los comprobantes de venta, documentos complementarios y comprobantes de retención, cuando el contribuyente incumpliere la presentación de sus declaraciones o mantuviere impaga una deuda tributaria firme por más de 60 días. Esta suspensión también procederá cuando por cualquier medio el Servicio de Rentas Internas compruebe inconsistencias en la información o que se han alterado las condiciones</a:t>
            </a:r>
          </a:p>
        </p:txBody>
      </p:sp>
    </p:spTree>
    <p:extLst>
      <p:ext uri="{BB962C8B-B14F-4D97-AF65-F5344CB8AC3E}">
        <p14:creationId xmlns:p14="http://schemas.microsoft.com/office/powerpoint/2010/main" val="2583028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335846"/>
            <a:ext cx="7632848" cy="6001643"/>
          </a:xfrm>
          <a:prstGeom prst="rect">
            <a:avLst/>
          </a:prstGeom>
        </p:spPr>
        <p:txBody>
          <a:bodyPr wrap="square">
            <a:spAutoFit/>
          </a:bodyPr>
          <a:lstStyle/>
          <a:p>
            <a:pPr algn="just"/>
            <a:r>
              <a:rPr lang="es-EC" sz="2400" dirty="0"/>
              <a:t>Para el caso de la transferencia de bienes o la prestación de servicios realizados por personas naturales no obligadas a llevar contabilidad, a excepción de las transferencias de combustibles líquidos derivados de hidrocarburos y gas licuado de petróleo, dicha obligación se origina únicamente por transacciones superiores a US $ 4,00 (Cuatro dólares de los Estados Unidos de América). Sin embargo, al final de las operaciones de cada día, dichos sujetos pasivos deberán emitir una nota de venta resumen por las transacciones realizadas por montos inferiores o iguales a US$ 4,00 (Cuatro dólares de los Estados Unidos de América) por las que no se emitieron comprobantes de venta. No obstante, a petición del comprador del bien o servicio, estarán obligados a emitir- y entregar comprobantes de venta.</a:t>
            </a:r>
          </a:p>
          <a:p>
            <a:pPr algn="just"/>
            <a:endParaRPr lang="es-EC" sz="2400" dirty="0"/>
          </a:p>
        </p:txBody>
      </p:sp>
    </p:spTree>
    <p:extLst>
      <p:ext uri="{BB962C8B-B14F-4D97-AF65-F5344CB8AC3E}">
        <p14:creationId xmlns:p14="http://schemas.microsoft.com/office/powerpoint/2010/main" val="268325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lstStyle/>
          <a:p>
            <a:pPr algn="ctr"/>
            <a:r>
              <a:rPr lang="es-ES" b="1" i="1" dirty="0" smtClean="0">
                <a:solidFill>
                  <a:schemeClr val="accent1"/>
                </a:solidFill>
              </a:rPr>
              <a:t>IMPORTANCIA</a:t>
            </a:r>
            <a:endParaRPr lang="es-ES" b="1" i="1" dirty="0">
              <a:solidFill>
                <a:schemeClr val="accent1"/>
              </a:solidFill>
            </a:endParaRPr>
          </a:p>
        </p:txBody>
      </p:sp>
      <p:graphicFrame>
        <p:nvGraphicFramePr>
          <p:cNvPr id="4" name="3 Marcador de contenido"/>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a:xfrm>
            <a:off x="946404" y="309490"/>
            <a:ext cx="6446520" cy="1381833"/>
          </a:xfrm>
        </p:spPr>
        <p:txBody>
          <a:bodyPr>
            <a:normAutofit fontScale="90000"/>
          </a:bodyPr>
          <a:lstStyle/>
          <a:p>
            <a:r>
              <a:rPr lang="es-EC" sz="2700" b="1" dirty="0" smtClean="0">
                <a:solidFill>
                  <a:schemeClr val="tx1"/>
                </a:solidFill>
                <a:latin typeface="Arial" panose="020B0604020202020204" pitchFamily="34" charset="0"/>
                <a:cs typeface="Arial" panose="020B0604020202020204" pitchFamily="34" charset="0"/>
              </a:rPr>
              <a:t>CAPITULO </a:t>
            </a:r>
            <a:r>
              <a:rPr lang="es-EC" sz="2700" b="1" dirty="0">
                <a:solidFill>
                  <a:schemeClr val="tx1"/>
                </a:solidFill>
                <a:latin typeface="Arial" panose="020B0604020202020204" pitchFamily="34" charset="0"/>
                <a:cs typeface="Arial" panose="020B0604020202020204" pitchFamily="34" charset="0"/>
              </a:rPr>
              <a:t>I</a:t>
            </a:r>
            <a:r>
              <a:rPr lang="es-EC" b="1" dirty="0">
                <a:solidFill>
                  <a:schemeClr val="tx1"/>
                </a:solidFill>
                <a:latin typeface="Arial" panose="020B0604020202020204" pitchFamily="34" charset="0"/>
                <a:cs typeface="Arial" panose="020B0604020202020204" pitchFamily="34" charset="0"/>
              </a:rPr>
              <a:t/>
            </a:r>
            <a:br>
              <a:rPr lang="es-EC" b="1" dirty="0">
                <a:solidFill>
                  <a:schemeClr val="tx1"/>
                </a:solidFill>
                <a:latin typeface="Arial" panose="020B0604020202020204" pitchFamily="34" charset="0"/>
                <a:cs typeface="Arial" panose="020B0604020202020204" pitchFamily="34" charset="0"/>
              </a:rPr>
            </a:br>
            <a:r>
              <a:rPr lang="es-EC" sz="2700" b="1" dirty="0">
                <a:solidFill>
                  <a:schemeClr val="tx1"/>
                </a:solidFill>
                <a:latin typeface="Arial" panose="020B0604020202020204" pitchFamily="34" charset="0"/>
                <a:cs typeface="Arial" panose="020B0604020202020204" pitchFamily="34" charset="0"/>
              </a:rPr>
              <a:t>DE LOS COMPROBANTES DE VENTA, RETENCION Y DOCUMENTOS</a:t>
            </a:r>
            <a:br>
              <a:rPr lang="es-EC" sz="2700" b="1" dirty="0">
                <a:solidFill>
                  <a:schemeClr val="tx1"/>
                </a:solidFill>
                <a:latin typeface="Arial" panose="020B0604020202020204" pitchFamily="34" charset="0"/>
                <a:cs typeface="Arial" panose="020B0604020202020204" pitchFamily="34" charset="0"/>
              </a:rPr>
            </a:br>
            <a:r>
              <a:rPr lang="es-EC" sz="2700" b="1" dirty="0" smtClean="0">
                <a:solidFill>
                  <a:schemeClr val="tx1"/>
                </a:solidFill>
                <a:latin typeface="Arial" panose="020B0604020202020204" pitchFamily="34" charset="0"/>
                <a:cs typeface="Arial" panose="020B0604020202020204" pitchFamily="34" charset="0"/>
              </a:rPr>
              <a:t>COMPLEMENTARIOS</a:t>
            </a:r>
            <a:endParaRPr lang="es-EC" sz="2700" b="1" dirty="0">
              <a:solidFill>
                <a:schemeClr val="tx1"/>
              </a:solidFill>
              <a:latin typeface="Arial" panose="020B0604020202020204" pitchFamily="34" charset="0"/>
              <a:cs typeface="Arial" panose="020B0604020202020204" pitchFamily="34" charset="0"/>
            </a:endParaRPr>
          </a:p>
        </p:txBody>
      </p:sp>
      <p:sp>
        <p:nvSpPr>
          <p:cNvPr id="13" name="Marcador de contenido 12"/>
          <p:cNvSpPr>
            <a:spLocks noGrp="1"/>
          </p:cNvSpPr>
          <p:nvPr>
            <p:ph idx="1"/>
          </p:nvPr>
        </p:nvSpPr>
        <p:spPr>
          <a:xfrm>
            <a:off x="457200" y="1935480"/>
            <a:ext cx="8229600" cy="4733880"/>
          </a:xfrm>
        </p:spPr>
        <p:txBody>
          <a:bodyPr>
            <a:normAutofit/>
          </a:bodyPr>
          <a:lstStyle/>
          <a:p>
            <a:r>
              <a:rPr lang="es-EC" sz="2400" dirty="0">
                <a:cs typeface="Arial" panose="020B0604020202020204" pitchFamily="34" charset="0"/>
              </a:rPr>
              <a:t>Art. 1.- Comprobantes de </a:t>
            </a:r>
            <a:r>
              <a:rPr lang="es-EC" sz="2400" dirty="0" smtClean="0">
                <a:cs typeface="Arial" panose="020B0604020202020204" pitchFamily="34" charset="0"/>
              </a:rPr>
              <a:t>venta</a:t>
            </a:r>
          </a:p>
          <a:p>
            <a:r>
              <a:rPr lang="es-EC" sz="2400" dirty="0">
                <a:cs typeface="Arial" panose="020B0604020202020204" pitchFamily="34" charset="0"/>
              </a:rPr>
              <a:t>Art. 3.- </a:t>
            </a:r>
            <a:r>
              <a:rPr lang="es-EC" sz="2400" dirty="0" smtClean="0">
                <a:cs typeface="Arial" panose="020B0604020202020204" pitchFamily="34" charset="0"/>
              </a:rPr>
              <a:t>Comprobantes </a:t>
            </a:r>
            <a:r>
              <a:rPr lang="es-EC" sz="2400" dirty="0">
                <a:cs typeface="Arial" panose="020B0604020202020204" pitchFamily="34" charset="0"/>
              </a:rPr>
              <a:t>de </a:t>
            </a:r>
            <a:r>
              <a:rPr lang="es-EC" sz="2400" dirty="0" smtClean="0">
                <a:cs typeface="Arial" panose="020B0604020202020204" pitchFamily="34" charset="0"/>
              </a:rPr>
              <a:t>retención</a:t>
            </a:r>
          </a:p>
          <a:p>
            <a:r>
              <a:rPr lang="es-EC" sz="2400" dirty="0">
                <a:cs typeface="Arial" panose="020B0604020202020204" pitchFamily="34" charset="0"/>
              </a:rPr>
              <a:t>Art. 4.- Otros documentos </a:t>
            </a:r>
            <a:r>
              <a:rPr lang="es-EC" sz="2400" dirty="0" smtClean="0">
                <a:cs typeface="Arial" panose="020B0604020202020204" pitchFamily="34" charset="0"/>
              </a:rPr>
              <a:t>autorizados</a:t>
            </a:r>
          </a:p>
          <a:p>
            <a:r>
              <a:rPr lang="es-EC" sz="2400" dirty="0">
                <a:cs typeface="Arial" panose="020B0604020202020204" pitchFamily="34" charset="0"/>
              </a:rPr>
              <a:t>Art. 5.- Autorización de impresión de los comprobantes de venta, </a:t>
            </a:r>
            <a:r>
              <a:rPr lang="es-EC" sz="2400" dirty="0" smtClean="0">
                <a:cs typeface="Arial" panose="020B0604020202020204" pitchFamily="34" charset="0"/>
              </a:rPr>
              <a:t>documentos complementarios </a:t>
            </a:r>
            <a:r>
              <a:rPr lang="es-EC" sz="2400" dirty="0">
                <a:cs typeface="Arial" panose="020B0604020202020204" pitchFamily="34" charset="0"/>
              </a:rPr>
              <a:t>y comprobantes de </a:t>
            </a:r>
            <a:r>
              <a:rPr lang="es-EC" sz="2400" dirty="0" smtClean="0">
                <a:cs typeface="Arial" panose="020B0604020202020204" pitchFamily="34" charset="0"/>
              </a:rPr>
              <a:t>retención</a:t>
            </a:r>
          </a:p>
          <a:p>
            <a:r>
              <a:rPr lang="es-EC" sz="2400" dirty="0">
                <a:cs typeface="Arial" panose="020B0604020202020204" pitchFamily="34" charset="0"/>
              </a:rPr>
              <a:t>Art. 6.- Período de vigencia de la autorización para imprimir y emitir </a:t>
            </a:r>
            <a:r>
              <a:rPr lang="es-EC" sz="2400" dirty="0" smtClean="0">
                <a:cs typeface="Arial" panose="020B0604020202020204" pitchFamily="34" charset="0"/>
              </a:rPr>
              <a:t>comprobantes</a:t>
            </a:r>
            <a:r>
              <a:rPr lang="es-EC" sz="2400" dirty="0">
                <a:cs typeface="Arial" panose="020B0604020202020204" pitchFamily="34" charset="0"/>
              </a:rPr>
              <a:t> </a:t>
            </a:r>
            <a:r>
              <a:rPr lang="es-EC" sz="2400" dirty="0" smtClean="0">
                <a:cs typeface="Arial" panose="020B0604020202020204" pitchFamily="34" charset="0"/>
              </a:rPr>
              <a:t> de </a:t>
            </a:r>
            <a:r>
              <a:rPr lang="es-EC" sz="2400" dirty="0">
                <a:cs typeface="Arial" panose="020B0604020202020204" pitchFamily="34" charset="0"/>
              </a:rPr>
              <a:t>venta, documentos complementarios y comprobantes de </a:t>
            </a:r>
            <a:r>
              <a:rPr lang="es-EC" sz="2400" dirty="0" smtClean="0">
                <a:cs typeface="Arial" panose="020B0604020202020204" pitchFamily="34" charset="0"/>
              </a:rPr>
              <a:t>retención</a:t>
            </a:r>
          </a:p>
          <a:p>
            <a:r>
              <a:rPr lang="es-EC" sz="2400" dirty="0" smtClean="0">
                <a:cs typeface="Arial" panose="020B0604020202020204" pitchFamily="34" charset="0"/>
              </a:rPr>
              <a:t>Art. 8.- Obligación de emisión de comprobantes de venta y comprobantes de retención.  </a:t>
            </a:r>
            <a:endParaRPr lang="es-EC" sz="2400" dirty="0">
              <a:cs typeface="Arial" panose="020B0604020202020204" pitchFamily="34" charset="0"/>
            </a:endParaRPr>
          </a:p>
        </p:txBody>
      </p:sp>
    </p:spTree>
    <p:extLst>
      <p:ext uri="{BB962C8B-B14F-4D97-AF65-F5344CB8AC3E}">
        <p14:creationId xmlns:p14="http://schemas.microsoft.com/office/powerpoint/2010/main" val="651753931"/>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76672"/>
            <a:ext cx="7920880" cy="2016224"/>
          </a:xfrm>
        </p:spPr>
        <p:txBody>
          <a:bodyPr>
            <a:normAutofit fontScale="90000"/>
          </a:bodyPr>
          <a:lstStyle/>
          <a:p>
            <a:r>
              <a:rPr lang="es-EC" sz="2700" b="1" dirty="0">
                <a:solidFill>
                  <a:schemeClr val="tx1"/>
                </a:solidFill>
                <a:latin typeface="+mn-lt"/>
                <a:cs typeface="Arial" panose="020B0604020202020204" pitchFamily="34" charset="0"/>
              </a:rPr>
              <a:t>CAPITULO II</a:t>
            </a:r>
            <a:r>
              <a:rPr lang="es-EC" dirty="0">
                <a:solidFill>
                  <a:schemeClr val="tx1"/>
                </a:solidFill>
                <a:latin typeface="+mn-lt"/>
                <a:cs typeface="Arial" panose="020B0604020202020204" pitchFamily="34" charset="0"/>
              </a:rPr>
              <a:t/>
            </a:r>
            <a:br>
              <a:rPr lang="es-EC" dirty="0">
                <a:solidFill>
                  <a:schemeClr val="tx1"/>
                </a:solidFill>
                <a:latin typeface="+mn-lt"/>
                <a:cs typeface="Arial" panose="020B0604020202020204" pitchFamily="34" charset="0"/>
              </a:rPr>
            </a:br>
            <a:r>
              <a:rPr lang="es-EC" sz="2700" b="1" dirty="0">
                <a:solidFill>
                  <a:schemeClr val="tx1"/>
                </a:solidFill>
                <a:latin typeface="+mn-lt"/>
                <a:cs typeface="Arial" panose="020B0604020202020204" pitchFamily="34" charset="0"/>
              </a:rPr>
              <a:t>DE LA EMISION Y ENTREGA DE COMPROBANTES DE VENTA, NOTAS DE CREDITO Y</a:t>
            </a:r>
            <a:r>
              <a:rPr lang="es-EC" sz="2700" dirty="0">
                <a:solidFill>
                  <a:schemeClr val="tx1"/>
                </a:solidFill>
                <a:latin typeface="+mn-lt"/>
                <a:cs typeface="Arial" panose="020B0604020202020204" pitchFamily="34" charset="0"/>
              </a:rPr>
              <a:t/>
            </a:r>
            <a:br>
              <a:rPr lang="es-EC" sz="2700" dirty="0">
                <a:solidFill>
                  <a:schemeClr val="tx1"/>
                </a:solidFill>
                <a:latin typeface="+mn-lt"/>
                <a:cs typeface="Arial" panose="020B0604020202020204" pitchFamily="34" charset="0"/>
              </a:rPr>
            </a:br>
            <a:r>
              <a:rPr lang="es-EC" sz="2700" b="1" dirty="0">
                <a:solidFill>
                  <a:schemeClr val="tx1"/>
                </a:solidFill>
                <a:latin typeface="+mn-lt"/>
                <a:cs typeface="Arial" panose="020B0604020202020204" pitchFamily="34" charset="0"/>
              </a:rPr>
              <a:t>NOTAS DE </a:t>
            </a:r>
            <a:r>
              <a:rPr lang="es-EC" sz="2700" b="1" dirty="0" smtClean="0">
                <a:solidFill>
                  <a:schemeClr val="tx1"/>
                </a:solidFill>
                <a:latin typeface="+mn-lt"/>
                <a:cs typeface="Arial" panose="020B0604020202020204" pitchFamily="34" charset="0"/>
              </a:rPr>
              <a:t>DEBITO</a:t>
            </a:r>
            <a:endParaRPr lang="es-EC" sz="2700" dirty="0">
              <a:solidFill>
                <a:schemeClr val="tx1"/>
              </a:solidFill>
              <a:latin typeface="+mn-lt"/>
              <a:cs typeface="Arial" panose="020B0604020202020204" pitchFamily="34" charset="0"/>
            </a:endParaRPr>
          </a:p>
        </p:txBody>
      </p:sp>
      <p:sp>
        <p:nvSpPr>
          <p:cNvPr id="3" name="Marcador de contenido 2"/>
          <p:cNvSpPr>
            <a:spLocks noGrp="1"/>
          </p:cNvSpPr>
          <p:nvPr>
            <p:ph idx="1"/>
          </p:nvPr>
        </p:nvSpPr>
        <p:spPr>
          <a:xfrm>
            <a:off x="457200" y="2564904"/>
            <a:ext cx="8229600" cy="3759696"/>
          </a:xfrm>
        </p:spPr>
        <p:txBody>
          <a:bodyPr/>
          <a:lstStyle/>
          <a:p>
            <a:r>
              <a:rPr lang="es-EC" sz="2400" dirty="0">
                <a:cs typeface="Arial" panose="020B0604020202020204" pitchFamily="34" charset="0"/>
              </a:rPr>
              <a:t>Art. 11.- Facturas.- </a:t>
            </a:r>
            <a:endParaRPr lang="es-EC" sz="2400" dirty="0" smtClean="0">
              <a:cs typeface="Arial" panose="020B0604020202020204" pitchFamily="34" charset="0"/>
            </a:endParaRPr>
          </a:p>
          <a:p>
            <a:r>
              <a:rPr lang="es-EC" sz="2400" dirty="0">
                <a:cs typeface="Arial" panose="020B0604020202020204" pitchFamily="34" charset="0"/>
              </a:rPr>
              <a:t>Art. 12.- Notas de </a:t>
            </a:r>
            <a:r>
              <a:rPr lang="es-EC" sz="2400" dirty="0" smtClean="0">
                <a:cs typeface="Arial" panose="020B0604020202020204" pitchFamily="34" charset="0"/>
              </a:rPr>
              <a:t>venta</a:t>
            </a:r>
          </a:p>
          <a:p>
            <a:r>
              <a:rPr lang="es-EC" sz="2400" dirty="0">
                <a:cs typeface="Arial" panose="020B0604020202020204" pitchFamily="34" charset="0"/>
              </a:rPr>
              <a:t>Art. 13.- Liquidaciones de compras de bienes y prestación de </a:t>
            </a:r>
            <a:r>
              <a:rPr lang="es-EC" sz="2400" dirty="0" smtClean="0">
                <a:cs typeface="Arial" panose="020B0604020202020204" pitchFamily="34" charset="0"/>
              </a:rPr>
              <a:t>servicios</a:t>
            </a:r>
          </a:p>
          <a:p>
            <a:r>
              <a:rPr lang="es-EC" sz="2400" dirty="0">
                <a:cs typeface="Arial" panose="020B0604020202020204" pitchFamily="34" charset="0"/>
              </a:rPr>
              <a:t>Art. 14.- Tiquetes emitidos por máquinas registradoras y boletos o entradas </a:t>
            </a:r>
            <a:r>
              <a:rPr lang="es-EC" sz="2400" dirty="0" smtClean="0">
                <a:cs typeface="Arial" panose="020B0604020202020204" pitchFamily="34" charset="0"/>
              </a:rPr>
              <a:t>a</a:t>
            </a:r>
            <a:r>
              <a:rPr lang="es-EC" sz="2400" dirty="0">
                <a:cs typeface="Arial" panose="020B0604020202020204" pitchFamily="34" charset="0"/>
              </a:rPr>
              <a:t> </a:t>
            </a:r>
            <a:r>
              <a:rPr lang="es-EC" sz="2400" dirty="0" smtClean="0">
                <a:cs typeface="Arial" panose="020B0604020202020204" pitchFamily="34" charset="0"/>
              </a:rPr>
              <a:t>espectáculos</a:t>
            </a:r>
            <a:r>
              <a:rPr lang="es-EC" sz="2400" dirty="0">
                <a:cs typeface="Arial" panose="020B0604020202020204" pitchFamily="34" charset="0"/>
              </a:rPr>
              <a:t>.- </a:t>
            </a:r>
            <a:endParaRPr lang="es-EC" sz="2400" dirty="0" smtClean="0">
              <a:cs typeface="Arial" panose="020B0604020202020204" pitchFamily="34" charset="0"/>
            </a:endParaRPr>
          </a:p>
          <a:p>
            <a:r>
              <a:rPr lang="es-EC" sz="2400" dirty="0" smtClean="0">
                <a:cs typeface="Arial" panose="020B0604020202020204" pitchFamily="34" charset="0"/>
              </a:rPr>
              <a:t>Art 17.-  Oportunidad de entrega de los comprobantes de venta y documentos autorizados.</a:t>
            </a:r>
          </a:p>
          <a:p>
            <a:endParaRPr lang="es-EC" dirty="0"/>
          </a:p>
        </p:txBody>
      </p:sp>
    </p:spTree>
    <p:extLst>
      <p:ext uri="{BB962C8B-B14F-4D97-AF65-F5344CB8AC3E}">
        <p14:creationId xmlns:p14="http://schemas.microsoft.com/office/powerpoint/2010/main" val="1298275958"/>
      </p:ext>
    </p:extLst>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7776864" cy="1479064"/>
          </a:xfrm>
          <a:pattFill prst="pct90">
            <a:fgClr>
              <a:schemeClr val="accent5">
                <a:lumMod val="40000"/>
                <a:lumOff val="60000"/>
              </a:schemeClr>
            </a:fgClr>
            <a:bgClr>
              <a:schemeClr val="bg1"/>
            </a:bgClr>
          </a:pattFill>
        </p:spPr>
        <p:txBody>
          <a:bodyPr>
            <a:normAutofit fontScale="90000"/>
          </a:bodyPr>
          <a:lstStyle/>
          <a:p>
            <a:r>
              <a:rPr lang="es-EC" sz="2700" b="1" dirty="0" smtClean="0">
                <a:solidFill>
                  <a:schemeClr val="tx1"/>
                </a:solidFill>
                <a:latin typeface="+mn-lt"/>
                <a:cs typeface="Arial" panose="020B0604020202020204" pitchFamily="34" charset="0"/>
              </a:rPr>
              <a:t>CAPITULO </a:t>
            </a:r>
            <a:r>
              <a:rPr lang="es-EC" sz="2700" b="1" dirty="0">
                <a:solidFill>
                  <a:schemeClr val="tx1"/>
                </a:solidFill>
                <a:latin typeface="+mn-lt"/>
                <a:cs typeface="Arial" panose="020B0604020202020204" pitchFamily="34" charset="0"/>
              </a:rPr>
              <a:t>III</a:t>
            </a:r>
            <a:r>
              <a:rPr lang="es-EC" sz="2700" dirty="0">
                <a:solidFill>
                  <a:schemeClr val="tx1"/>
                </a:solidFill>
                <a:latin typeface="+mn-lt"/>
                <a:cs typeface="Arial" panose="020B0604020202020204" pitchFamily="34" charset="0"/>
              </a:rPr>
              <a:t/>
            </a:r>
            <a:br>
              <a:rPr lang="es-EC" sz="2700" dirty="0">
                <a:solidFill>
                  <a:schemeClr val="tx1"/>
                </a:solidFill>
                <a:latin typeface="+mn-lt"/>
                <a:cs typeface="Arial" panose="020B0604020202020204" pitchFamily="34" charset="0"/>
              </a:rPr>
            </a:br>
            <a:r>
              <a:rPr lang="es-EC" sz="2700" b="1" dirty="0">
                <a:solidFill>
                  <a:schemeClr val="tx1"/>
                </a:solidFill>
                <a:latin typeface="+mn-lt"/>
                <a:cs typeface="Arial" panose="020B0604020202020204" pitchFamily="34" charset="0"/>
              </a:rPr>
              <a:t>DE LOS REQUISITOS Y CARACTERISTICAS DE LOS COMPROBANTES DE VENTA,</a:t>
            </a:r>
            <a:r>
              <a:rPr lang="es-EC" sz="2700" dirty="0">
                <a:solidFill>
                  <a:schemeClr val="tx1"/>
                </a:solidFill>
                <a:latin typeface="+mn-lt"/>
                <a:cs typeface="Arial" panose="020B0604020202020204" pitchFamily="34" charset="0"/>
              </a:rPr>
              <a:t/>
            </a:r>
            <a:br>
              <a:rPr lang="es-EC" sz="2700" dirty="0">
                <a:solidFill>
                  <a:schemeClr val="tx1"/>
                </a:solidFill>
                <a:latin typeface="+mn-lt"/>
                <a:cs typeface="Arial" panose="020B0604020202020204" pitchFamily="34" charset="0"/>
              </a:rPr>
            </a:br>
            <a:r>
              <a:rPr lang="es-EC" sz="2700" b="1" dirty="0">
                <a:solidFill>
                  <a:schemeClr val="tx1"/>
                </a:solidFill>
                <a:latin typeface="+mn-lt"/>
                <a:cs typeface="Arial" panose="020B0604020202020204" pitchFamily="34" charset="0"/>
              </a:rPr>
              <a:t>NOTAS DE CREDITO Y NOTAS DE </a:t>
            </a:r>
            <a:r>
              <a:rPr lang="es-EC" sz="2700" b="1" dirty="0" smtClean="0">
                <a:solidFill>
                  <a:schemeClr val="tx1"/>
                </a:solidFill>
                <a:latin typeface="+mn-lt"/>
                <a:cs typeface="Arial" panose="020B0604020202020204" pitchFamily="34" charset="0"/>
              </a:rPr>
              <a:t>DEBITO</a:t>
            </a:r>
            <a:endParaRPr lang="es-EC" dirty="0">
              <a:solidFill>
                <a:schemeClr val="tx1"/>
              </a:solidFill>
              <a:latin typeface="+mn-lt"/>
            </a:endParaRPr>
          </a:p>
        </p:txBody>
      </p:sp>
      <p:sp>
        <p:nvSpPr>
          <p:cNvPr id="3" name="Marcador de contenido 2"/>
          <p:cNvSpPr>
            <a:spLocks noGrp="1"/>
          </p:cNvSpPr>
          <p:nvPr>
            <p:ph idx="1"/>
          </p:nvPr>
        </p:nvSpPr>
        <p:spPr>
          <a:xfrm>
            <a:off x="457200" y="1700808"/>
            <a:ext cx="8229600" cy="4896544"/>
          </a:xfrm>
        </p:spPr>
        <p:txBody>
          <a:bodyPr>
            <a:normAutofit lnSpcReduction="10000"/>
          </a:bodyPr>
          <a:lstStyle/>
          <a:p>
            <a:r>
              <a:rPr lang="es-EC" sz="2400" dirty="0" smtClean="0">
                <a:cs typeface="Arial" panose="020B0604020202020204" pitchFamily="34" charset="0"/>
              </a:rPr>
              <a:t>Art</a:t>
            </a:r>
            <a:r>
              <a:rPr lang="es-EC" sz="2400" dirty="0">
                <a:cs typeface="Arial" panose="020B0604020202020204" pitchFamily="34" charset="0"/>
              </a:rPr>
              <a:t>. 20.- Requisitos de llenado para facturas comerciales negociables.- </a:t>
            </a:r>
            <a:endParaRPr lang="es-EC" sz="2400" dirty="0" smtClean="0">
              <a:cs typeface="Arial" panose="020B0604020202020204" pitchFamily="34" charset="0"/>
            </a:endParaRPr>
          </a:p>
          <a:p>
            <a:r>
              <a:rPr lang="es-EC" sz="2400" dirty="0">
                <a:cs typeface="Arial" panose="020B0604020202020204" pitchFamily="34" charset="0"/>
              </a:rPr>
              <a:t>Art. 21.- Requisitos de llenado para notas de </a:t>
            </a:r>
            <a:r>
              <a:rPr lang="es-EC" sz="2400" dirty="0" smtClean="0">
                <a:cs typeface="Arial" panose="020B0604020202020204" pitchFamily="34" charset="0"/>
              </a:rPr>
              <a:t>venta</a:t>
            </a:r>
          </a:p>
          <a:p>
            <a:r>
              <a:rPr lang="es-EC" sz="2400" dirty="0">
                <a:cs typeface="Arial" panose="020B0604020202020204" pitchFamily="34" charset="0"/>
              </a:rPr>
              <a:t>Art. 22.- Requisitos de llenado para liquidaciones de compras de bienes </a:t>
            </a:r>
            <a:r>
              <a:rPr lang="es-EC" sz="2400" dirty="0" smtClean="0">
                <a:cs typeface="Arial" panose="020B0604020202020204" pitchFamily="34" charset="0"/>
              </a:rPr>
              <a:t>y</a:t>
            </a:r>
            <a:r>
              <a:rPr lang="es-EC" sz="2400" dirty="0">
                <a:cs typeface="Arial" panose="020B0604020202020204" pitchFamily="34" charset="0"/>
              </a:rPr>
              <a:t> </a:t>
            </a:r>
            <a:r>
              <a:rPr lang="es-EC" sz="2400" dirty="0" smtClean="0">
                <a:cs typeface="Arial" panose="020B0604020202020204" pitchFamily="34" charset="0"/>
              </a:rPr>
              <a:t>prestación </a:t>
            </a:r>
            <a:r>
              <a:rPr lang="es-EC" sz="2400" dirty="0">
                <a:cs typeface="Arial" panose="020B0604020202020204" pitchFamily="34" charset="0"/>
              </a:rPr>
              <a:t>de </a:t>
            </a:r>
            <a:r>
              <a:rPr lang="es-EC" sz="2400" dirty="0" smtClean="0">
                <a:cs typeface="Arial" panose="020B0604020202020204" pitchFamily="34" charset="0"/>
              </a:rPr>
              <a:t>servicios</a:t>
            </a:r>
          </a:p>
          <a:p>
            <a:r>
              <a:rPr lang="es-EC" sz="2400" dirty="0">
                <a:cs typeface="Arial" panose="020B0604020202020204" pitchFamily="34" charset="0"/>
              </a:rPr>
              <a:t>Art. 23.- Requisitos de los tiquetes emitidos por máquinas </a:t>
            </a:r>
            <a:r>
              <a:rPr lang="es-EC" sz="2400" dirty="0" smtClean="0">
                <a:cs typeface="Arial" panose="020B0604020202020204" pitchFamily="34" charset="0"/>
              </a:rPr>
              <a:t>registradoras</a:t>
            </a:r>
          </a:p>
          <a:p>
            <a:r>
              <a:rPr lang="es-EC" sz="2400" dirty="0" smtClean="0">
                <a:cs typeface="Arial" panose="020B0604020202020204" pitchFamily="34" charset="0"/>
              </a:rPr>
              <a:t>Art. 24.- Boletos para espectáculos públicos</a:t>
            </a:r>
          </a:p>
          <a:p>
            <a:r>
              <a:rPr lang="es-EC" sz="2400" dirty="0" smtClean="0">
                <a:cs typeface="Arial" panose="020B0604020202020204" pitchFamily="34" charset="0"/>
              </a:rPr>
              <a:t>Art. 26.- Puntos de emisión</a:t>
            </a:r>
          </a:p>
          <a:p>
            <a:pPr marL="0" indent="0">
              <a:buNone/>
            </a:pPr>
            <a:r>
              <a:rPr lang="es-EC" sz="2400" b="1" dirty="0" smtClean="0">
                <a:cs typeface="Arial" panose="020B0604020202020204" pitchFamily="34" charset="0"/>
              </a:rPr>
              <a:t>CAPITULO IV</a:t>
            </a:r>
          </a:p>
          <a:p>
            <a:pPr marL="0" indent="0">
              <a:buNone/>
            </a:pPr>
            <a:r>
              <a:rPr lang="es-EC" sz="2400" b="1" dirty="0" smtClean="0">
                <a:cs typeface="Arial" panose="020B0604020202020204" pitchFamily="34" charset="0"/>
              </a:rPr>
              <a:t>DEL REGIMEN DE TRASLADO DE BIENES</a:t>
            </a:r>
          </a:p>
          <a:p>
            <a:r>
              <a:rPr lang="es-EC" sz="2400" dirty="0" smtClean="0">
                <a:cs typeface="Arial" panose="020B0604020202020204" pitchFamily="34" charset="0"/>
              </a:rPr>
              <a:t>Art. 27.- Guía de remisión </a:t>
            </a:r>
          </a:p>
          <a:p>
            <a:pPr marL="0" indent="0">
              <a:buNone/>
            </a:pPr>
            <a:endParaRPr lang="es-EC" sz="2400" b="1" dirty="0" smtClean="0">
              <a:cs typeface="Arial" panose="020B0604020202020204" pitchFamily="34" charset="0"/>
            </a:endParaRPr>
          </a:p>
          <a:p>
            <a:pPr marL="0" indent="0">
              <a:buNone/>
            </a:pPr>
            <a:endParaRPr lang="es-EC" sz="2400" b="1" dirty="0" smtClean="0">
              <a:cs typeface="Arial" panose="020B0604020202020204" pitchFamily="34" charset="0"/>
            </a:endParaRPr>
          </a:p>
          <a:p>
            <a:endParaRPr lang="es-EC" sz="2400" dirty="0" smtClean="0">
              <a:cs typeface="Arial" panose="020B0604020202020204" pitchFamily="34" charset="0"/>
            </a:endParaRPr>
          </a:p>
          <a:p>
            <a:endParaRPr lang="es-EC" dirty="0"/>
          </a:p>
        </p:txBody>
      </p:sp>
    </p:spTree>
    <p:extLst>
      <p:ext uri="{BB962C8B-B14F-4D97-AF65-F5344CB8AC3E}">
        <p14:creationId xmlns:p14="http://schemas.microsoft.com/office/powerpoint/2010/main" val="195045546"/>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8136904" cy="1656184"/>
          </a:xfrm>
          <a:pattFill prst="pct90">
            <a:fgClr>
              <a:schemeClr val="accent5">
                <a:lumMod val="40000"/>
                <a:lumOff val="60000"/>
              </a:schemeClr>
            </a:fgClr>
            <a:bgClr>
              <a:schemeClr val="bg1"/>
            </a:bgClr>
          </a:pattFill>
        </p:spPr>
        <p:txBody>
          <a:bodyPr>
            <a:normAutofit fontScale="90000"/>
          </a:bodyPr>
          <a:lstStyle/>
          <a:p>
            <a:r>
              <a:rPr lang="es-EC" sz="2700" b="1" dirty="0" smtClean="0">
                <a:solidFill>
                  <a:schemeClr val="tx1"/>
                </a:solidFill>
                <a:latin typeface="+mn-lt"/>
                <a:cs typeface="Arial" panose="020B0604020202020204" pitchFamily="34" charset="0"/>
              </a:rPr>
              <a:t>CAPITULO </a:t>
            </a:r>
            <a:r>
              <a:rPr lang="es-EC" sz="2700" b="1" dirty="0">
                <a:solidFill>
                  <a:schemeClr val="tx1"/>
                </a:solidFill>
                <a:latin typeface="+mn-lt"/>
                <a:cs typeface="Arial" panose="020B0604020202020204" pitchFamily="34" charset="0"/>
              </a:rPr>
              <a:t>VI</a:t>
            </a:r>
            <a:r>
              <a:rPr lang="es-EC" sz="2700" dirty="0">
                <a:solidFill>
                  <a:schemeClr val="tx1"/>
                </a:solidFill>
                <a:latin typeface="+mn-lt"/>
                <a:cs typeface="Arial" panose="020B0604020202020204" pitchFamily="34" charset="0"/>
              </a:rPr>
              <a:t/>
            </a:r>
            <a:br>
              <a:rPr lang="es-EC" sz="2700" dirty="0">
                <a:solidFill>
                  <a:schemeClr val="tx1"/>
                </a:solidFill>
                <a:latin typeface="+mn-lt"/>
                <a:cs typeface="Arial" panose="020B0604020202020204" pitchFamily="34" charset="0"/>
              </a:rPr>
            </a:br>
            <a:r>
              <a:rPr lang="es-EC" sz="2700" b="1" dirty="0">
                <a:solidFill>
                  <a:schemeClr val="tx1"/>
                </a:solidFill>
                <a:latin typeface="+mn-lt"/>
                <a:cs typeface="Arial" panose="020B0604020202020204" pitchFamily="34" charset="0"/>
              </a:rPr>
              <a:t>DE LAS NORMAS GENERALES PARA EL ARCHIVO DE LOS COMPROBANTES </a:t>
            </a:r>
            <a:r>
              <a:rPr lang="es-EC" sz="2700" b="1" dirty="0" smtClean="0">
                <a:solidFill>
                  <a:schemeClr val="tx1"/>
                </a:solidFill>
                <a:latin typeface="+mn-lt"/>
                <a:cs typeface="Arial" panose="020B0604020202020204" pitchFamily="34" charset="0"/>
              </a:rPr>
              <a:t>DE</a:t>
            </a:r>
            <a:r>
              <a:rPr lang="es-EC" sz="2700" dirty="0">
                <a:solidFill>
                  <a:schemeClr val="tx1"/>
                </a:solidFill>
                <a:latin typeface="+mn-lt"/>
                <a:cs typeface="Arial" panose="020B0604020202020204" pitchFamily="34" charset="0"/>
              </a:rPr>
              <a:t> </a:t>
            </a:r>
            <a:r>
              <a:rPr lang="es-EC" sz="2700" b="1" dirty="0" smtClean="0">
                <a:solidFill>
                  <a:schemeClr val="tx1"/>
                </a:solidFill>
                <a:latin typeface="+mn-lt"/>
                <a:cs typeface="Arial" panose="020B0604020202020204" pitchFamily="34" charset="0"/>
              </a:rPr>
              <a:t>VENTA</a:t>
            </a:r>
            <a:r>
              <a:rPr lang="es-EC" sz="2700" b="1" dirty="0">
                <a:solidFill>
                  <a:schemeClr val="tx1"/>
                </a:solidFill>
                <a:latin typeface="+mn-lt"/>
                <a:cs typeface="Arial" panose="020B0604020202020204" pitchFamily="34" charset="0"/>
              </a:rPr>
              <a:t>, GUIAS DE REMISION Y COMPROBANTES DE </a:t>
            </a:r>
            <a:r>
              <a:rPr lang="es-EC" sz="2700" b="1" dirty="0" smtClean="0">
                <a:solidFill>
                  <a:schemeClr val="tx1"/>
                </a:solidFill>
                <a:latin typeface="+mn-lt"/>
                <a:cs typeface="Arial" panose="020B0604020202020204" pitchFamily="34" charset="0"/>
              </a:rPr>
              <a:t>RETENCION</a:t>
            </a:r>
            <a:endParaRPr lang="es-EC" dirty="0">
              <a:solidFill>
                <a:schemeClr val="tx1"/>
              </a:solidFill>
              <a:latin typeface="+mn-lt"/>
            </a:endParaRPr>
          </a:p>
        </p:txBody>
      </p:sp>
      <p:sp>
        <p:nvSpPr>
          <p:cNvPr id="3" name="Marcador de contenido 2"/>
          <p:cNvSpPr>
            <a:spLocks noGrp="1"/>
          </p:cNvSpPr>
          <p:nvPr>
            <p:ph idx="1"/>
          </p:nvPr>
        </p:nvSpPr>
        <p:spPr>
          <a:xfrm>
            <a:off x="457200" y="1935480"/>
            <a:ext cx="8363272" cy="4517856"/>
          </a:xfrm>
        </p:spPr>
        <p:txBody>
          <a:bodyPr>
            <a:normAutofit lnSpcReduction="10000"/>
          </a:bodyPr>
          <a:lstStyle/>
          <a:p>
            <a:r>
              <a:rPr lang="es-EC" sz="2400" dirty="0">
                <a:cs typeface="Arial" panose="020B0604020202020204" pitchFamily="34" charset="0"/>
              </a:rPr>
              <a:t>Art. 41.- Archivo de comprobantes de venta, documentos complementarios </a:t>
            </a:r>
            <a:r>
              <a:rPr lang="es-EC" sz="2400" dirty="0" smtClean="0">
                <a:cs typeface="Arial" panose="020B0604020202020204" pitchFamily="34" charset="0"/>
              </a:rPr>
              <a:t>y</a:t>
            </a:r>
            <a:r>
              <a:rPr lang="es-EC" sz="2400" dirty="0">
                <a:cs typeface="Arial" panose="020B0604020202020204" pitchFamily="34" charset="0"/>
              </a:rPr>
              <a:t> </a:t>
            </a:r>
            <a:r>
              <a:rPr lang="es-EC" sz="2400" dirty="0" smtClean="0">
                <a:cs typeface="Arial" panose="020B0604020202020204" pitchFamily="34" charset="0"/>
              </a:rPr>
              <a:t>comprobantes </a:t>
            </a:r>
            <a:r>
              <a:rPr lang="es-EC" sz="2400" dirty="0">
                <a:cs typeface="Arial" panose="020B0604020202020204" pitchFamily="34" charset="0"/>
              </a:rPr>
              <a:t>de </a:t>
            </a:r>
            <a:r>
              <a:rPr lang="es-EC" sz="2400" dirty="0" smtClean="0">
                <a:cs typeface="Arial" panose="020B0604020202020204" pitchFamily="34" charset="0"/>
              </a:rPr>
              <a:t>retención</a:t>
            </a:r>
          </a:p>
          <a:p>
            <a:r>
              <a:rPr lang="es-EC" sz="2400" dirty="0">
                <a:cs typeface="Arial" panose="020B0604020202020204" pitchFamily="34" charset="0"/>
              </a:rPr>
              <a:t>Art. 42.- Formas de impresión y llenado de los comprobantes de </a:t>
            </a:r>
            <a:r>
              <a:rPr lang="es-EC" sz="2400" dirty="0" smtClean="0">
                <a:cs typeface="Arial" panose="020B0604020202020204" pitchFamily="34" charset="0"/>
              </a:rPr>
              <a:t>venta,</a:t>
            </a:r>
            <a:r>
              <a:rPr lang="es-EC" sz="2400" dirty="0">
                <a:cs typeface="Arial" panose="020B0604020202020204" pitchFamily="34" charset="0"/>
              </a:rPr>
              <a:t> </a:t>
            </a:r>
            <a:r>
              <a:rPr lang="es-EC" sz="2400" dirty="0" smtClean="0">
                <a:cs typeface="Arial" panose="020B0604020202020204" pitchFamily="34" charset="0"/>
              </a:rPr>
              <a:t>documentos </a:t>
            </a:r>
            <a:r>
              <a:rPr lang="es-EC" sz="2400" dirty="0">
                <a:cs typeface="Arial" panose="020B0604020202020204" pitchFamily="34" charset="0"/>
              </a:rPr>
              <a:t>complementarios y comprobantes de </a:t>
            </a:r>
            <a:r>
              <a:rPr lang="es-EC" sz="2400" dirty="0" smtClean="0">
                <a:cs typeface="Arial" panose="020B0604020202020204" pitchFamily="34" charset="0"/>
              </a:rPr>
              <a:t>retención</a:t>
            </a:r>
          </a:p>
          <a:p>
            <a:pPr marL="0" indent="0">
              <a:buNone/>
            </a:pPr>
            <a:r>
              <a:rPr lang="es-EC" sz="2400" dirty="0">
                <a:cs typeface="Arial" panose="020B0604020202020204" pitchFamily="34" charset="0"/>
              </a:rPr>
              <a:t> </a:t>
            </a:r>
            <a:r>
              <a:rPr lang="es-EC" sz="2400" b="1" dirty="0" smtClean="0">
                <a:cs typeface="Arial" panose="020B0604020202020204" pitchFamily="34" charset="0"/>
              </a:rPr>
              <a:t>CAPITULO VII</a:t>
            </a:r>
          </a:p>
          <a:p>
            <a:pPr marL="0" indent="0">
              <a:buNone/>
            </a:pPr>
            <a:r>
              <a:rPr lang="es-EC" sz="2400" b="1" dirty="0" smtClean="0">
                <a:cs typeface="Arial" panose="020B0604020202020204" pitchFamily="34" charset="0"/>
              </a:rPr>
              <a:t>DE LOS ESTABLECIMIENTOS GRAFICOS AUTORIZADOS</a:t>
            </a:r>
          </a:p>
          <a:p>
            <a:r>
              <a:rPr lang="es-EC" sz="2400" dirty="0" smtClean="0">
                <a:cs typeface="Arial" panose="020B0604020202020204" pitchFamily="34" charset="0"/>
              </a:rPr>
              <a:t>Art. 44.- Autorizaciones a los establecimientos gráficos</a:t>
            </a:r>
          </a:p>
          <a:p>
            <a:r>
              <a:rPr lang="es-EC" sz="2400" dirty="0" smtClean="0">
                <a:cs typeface="Arial" panose="020B0604020202020204" pitchFamily="34" charset="0"/>
              </a:rPr>
              <a:t>Art. 45.- De las obligaciones</a:t>
            </a:r>
          </a:p>
          <a:p>
            <a:r>
              <a:rPr lang="es-EC" sz="2400" dirty="0" smtClean="0">
                <a:cs typeface="Arial" panose="020B0604020202020204" pitchFamily="34" charset="0"/>
              </a:rPr>
              <a:t>Art. 46.- De las prohibiciones</a:t>
            </a:r>
          </a:p>
          <a:p>
            <a:r>
              <a:rPr lang="es-EC" sz="2400" dirty="0" smtClean="0">
                <a:cs typeface="Arial" panose="020B0604020202020204" pitchFamily="34" charset="0"/>
              </a:rPr>
              <a:t>Art. 47.- De las sanciones</a:t>
            </a:r>
          </a:p>
          <a:p>
            <a:pPr marL="0" indent="0">
              <a:buNone/>
            </a:pPr>
            <a:endParaRPr lang="es-EC" sz="2400" b="1" dirty="0" smtClean="0">
              <a:cs typeface="Arial" panose="020B0604020202020204" pitchFamily="34" charset="0"/>
            </a:endParaRPr>
          </a:p>
          <a:p>
            <a:pPr marL="0" indent="0">
              <a:buNone/>
            </a:pPr>
            <a:endParaRPr lang="es-EC" sz="2400" b="1" dirty="0">
              <a:cs typeface="Arial" panose="020B0604020202020204" pitchFamily="34" charset="0"/>
            </a:endParaRPr>
          </a:p>
          <a:p>
            <a:pPr marL="0" indent="0">
              <a:buNone/>
            </a:pPr>
            <a:endParaRPr lang="es-EC" sz="2400" b="1" dirty="0" smtClean="0">
              <a:cs typeface="Arial" panose="020B0604020202020204" pitchFamily="34" charset="0"/>
            </a:endParaRPr>
          </a:p>
          <a:p>
            <a:pPr marL="0" indent="0">
              <a:buNone/>
            </a:pPr>
            <a:endParaRPr lang="es-EC" sz="2400" b="1" dirty="0">
              <a:cs typeface="Arial" panose="020B0604020202020204" pitchFamily="34" charset="0"/>
            </a:endParaRPr>
          </a:p>
          <a:p>
            <a:pPr marL="0" indent="0">
              <a:buNone/>
            </a:pPr>
            <a:endParaRPr lang="es-EC" sz="2400" b="1" dirty="0" smtClean="0">
              <a:cs typeface="Arial" panose="020B0604020202020204" pitchFamily="34" charset="0"/>
            </a:endParaRPr>
          </a:p>
          <a:p>
            <a:pPr marL="0" indent="0">
              <a:buNone/>
            </a:pPr>
            <a:endParaRPr lang="es-EC" sz="2400" b="1" dirty="0" smtClean="0">
              <a:cs typeface="Arial" panose="020B0604020202020204" pitchFamily="34" charset="0"/>
            </a:endParaRPr>
          </a:p>
          <a:p>
            <a:endParaRPr lang="es-EC" sz="2400" dirty="0">
              <a:cs typeface="Arial" panose="020B0604020202020204" pitchFamily="34" charset="0"/>
            </a:endParaRPr>
          </a:p>
        </p:txBody>
      </p:sp>
    </p:spTree>
    <p:extLst>
      <p:ext uri="{BB962C8B-B14F-4D97-AF65-F5344CB8AC3E}">
        <p14:creationId xmlns:p14="http://schemas.microsoft.com/office/powerpoint/2010/main" val="2816326334"/>
      </p:ext>
    </p:extLst>
  </p:cSld>
  <p:clrMapOvr>
    <a:masterClrMapping/>
  </p:clrMapOvr>
  <p:transition>
    <p:wheel spokes="2"/>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65760"/>
            <a:ext cx="7153988" cy="2127136"/>
          </a:xfrm>
        </p:spPr>
        <p:txBody>
          <a:bodyPr>
            <a:noAutofit/>
          </a:bodyPr>
          <a:lstStyle/>
          <a:p>
            <a:r>
              <a:rPr lang="es-EC" sz="2400" b="1" dirty="0" smtClean="0">
                <a:solidFill>
                  <a:schemeClr val="tx1"/>
                </a:solidFill>
                <a:latin typeface="+mn-lt"/>
                <a:cs typeface="Arial" panose="020B0604020202020204" pitchFamily="34" charset="0"/>
              </a:rPr>
              <a:t>CAPITULO </a:t>
            </a:r>
            <a:r>
              <a:rPr lang="es-EC" sz="2400" b="1" dirty="0">
                <a:solidFill>
                  <a:schemeClr val="tx1"/>
                </a:solidFill>
                <a:latin typeface="+mn-lt"/>
                <a:cs typeface="Arial" panose="020B0604020202020204" pitchFamily="34" charset="0"/>
              </a:rPr>
              <a:t>IX</a:t>
            </a:r>
            <a:r>
              <a:rPr lang="es-EC" sz="2400" dirty="0">
                <a:solidFill>
                  <a:schemeClr val="tx1"/>
                </a:solidFill>
                <a:latin typeface="+mn-lt"/>
              </a:rPr>
              <a:t/>
            </a:r>
            <a:br>
              <a:rPr lang="es-EC" sz="2400" dirty="0">
                <a:solidFill>
                  <a:schemeClr val="tx1"/>
                </a:solidFill>
                <a:latin typeface="+mn-lt"/>
              </a:rPr>
            </a:br>
            <a:r>
              <a:rPr lang="es-EC" sz="2400" b="1" dirty="0">
                <a:solidFill>
                  <a:schemeClr val="tx1"/>
                </a:solidFill>
                <a:latin typeface="+mn-lt"/>
                <a:cs typeface="Arial" panose="020B0604020202020204" pitchFamily="34" charset="0"/>
              </a:rPr>
              <a:t>DE LA BAJA Y ANULACION DE COMPROBANTES </a:t>
            </a:r>
            <a:r>
              <a:rPr lang="es-EC" sz="2400" b="1" dirty="0" smtClean="0">
                <a:solidFill>
                  <a:schemeClr val="tx1"/>
                </a:solidFill>
                <a:latin typeface="+mn-lt"/>
                <a:cs typeface="Arial" panose="020B0604020202020204" pitchFamily="34" charset="0"/>
              </a:rPr>
              <a:t>DE VENTA</a:t>
            </a:r>
            <a:r>
              <a:rPr lang="es-EC" sz="2400" b="1" dirty="0">
                <a:solidFill>
                  <a:schemeClr val="tx1"/>
                </a:solidFill>
                <a:latin typeface="+mn-lt"/>
                <a:cs typeface="Arial" panose="020B0604020202020204" pitchFamily="34" charset="0"/>
              </a:rPr>
              <a:t>, </a:t>
            </a:r>
            <a:r>
              <a:rPr lang="es-EC" sz="2400" b="1" dirty="0" smtClean="0">
                <a:solidFill>
                  <a:schemeClr val="tx1"/>
                </a:solidFill>
                <a:latin typeface="+mn-lt"/>
                <a:cs typeface="Arial" panose="020B0604020202020204" pitchFamily="34" charset="0"/>
              </a:rPr>
              <a:t>DOCUMENTOS COMPLEMENTARIOS </a:t>
            </a:r>
            <a:r>
              <a:rPr lang="es-EC" sz="2400" b="1" dirty="0">
                <a:solidFill>
                  <a:schemeClr val="tx1"/>
                </a:solidFill>
                <a:latin typeface="+mn-lt"/>
                <a:cs typeface="Arial" panose="020B0604020202020204" pitchFamily="34" charset="0"/>
              </a:rPr>
              <a:t>Y COMPROBANTES DE </a:t>
            </a:r>
            <a:r>
              <a:rPr lang="es-EC" sz="2400" b="1" dirty="0" smtClean="0">
                <a:solidFill>
                  <a:schemeClr val="tx1"/>
                </a:solidFill>
                <a:latin typeface="+mn-lt"/>
                <a:cs typeface="Arial" panose="020B0604020202020204" pitchFamily="34" charset="0"/>
              </a:rPr>
              <a:t>RETENCION</a:t>
            </a:r>
            <a:endParaRPr lang="es-EC" sz="2400" dirty="0">
              <a:solidFill>
                <a:schemeClr val="tx1"/>
              </a:solidFill>
              <a:latin typeface="+mn-lt"/>
            </a:endParaRPr>
          </a:p>
        </p:txBody>
      </p:sp>
      <p:sp>
        <p:nvSpPr>
          <p:cNvPr id="3" name="Marcador de contenido 2"/>
          <p:cNvSpPr>
            <a:spLocks noGrp="1"/>
          </p:cNvSpPr>
          <p:nvPr>
            <p:ph idx="1"/>
          </p:nvPr>
        </p:nvSpPr>
        <p:spPr>
          <a:xfrm>
            <a:off x="457200" y="2780928"/>
            <a:ext cx="8229600" cy="3543672"/>
          </a:xfrm>
        </p:spPr>
        <p:txBody>
          <a:bodyPr>
            <a:normAutofit/>
          </a:bodyPr>
          <a:lstStyle/>
          <a:p>
            <a:r>
              <a:rPr lang="es-EC" sz="2400" dirty="0">
                <a:cs typeface="Arial" panose="020B0604020202020204" pitchFamily="34" charset="0"/>
              </a:rPr>
              <a:t>Art. 49.- Motivos para dar de </a:t>
            </a:r>
            <a:r>
              <a:rPr lang="es-EC" sz="2400" dirty="0" smtClean="0">
                <a:cs typeface="Arial" panose="020B0604020202020204" pitchFamily="34" charset="0"/>
              </a:rPr>
              <a:t>baja</a:t>
            </a:r>
          </a:p>
          <a:p>
            <a:r>
              <a:rPr lang="es-EC" sz="2400" dirty="0">
                <a:cs typeface="Arial" panose="020B0604020202020204" pitchFamily="34" charset="0"/>
              </a:rPr>
              <a:t>Art. 50.- </a:t>
            </a:r>
            <a:r>
              <a:rPr lang="es-EC" sz="2400" dirty="0" smtClean="0">
                <a:cs typeface="Arial" panose="020B0604020202020204" pitchFamily="34" charset="0"/>
              </a:rPr>
              <a:t>Anulación</a:t>
            </a:r>
          </a:p>
          <a:p>
            <a:endParaRPr lang="es-EC" sz="2400" dirty="0" smtClean="0">
              <a:latin typeface="Arial" panose="020B0604020202020204" pitchFamily="34" charset="0"/>
              <a:cs typeface="Arial" panose="020B0604020202020204" pitchFamily="34" charset="0"/>
            </a:endParaRPr>
          </a:p>
          <a:p>
            <a:pPr algn="just">
              <a:buNone/>
            </a:pPr>
            <a:endParaRPr lang="es-ES" sz="2400" b="1" dirty="0" smtClean="0"/>
          </a:p>
          <a:p>
            <a:pPr algn="just">
              <a:buNone/>
            </a:pPr>
            <a:endParaRPr lang="es-ES" sz="2400" b="1" dirty="0" smtClean="0"/>
          </a:p>
          <a:p>
            <a:pPr algn="just">
              <a:buNone/>
            </a:pPr>
            <a:r>
              <a:rPr lang="es-ES" sz="2400" b="1" dirty="0" smtClean="0"/>
              <a:t> </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317911"/>
      </p:ext>
    </p:extLst>
  </p:cSld>
  <p:clrMapOvr>
    <a:masterClrMapping/>
  </p:clrMapOvr>
  <p:transition>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FUENTE:</a:t>
            </a:r>
            <a:endParaRPr lang="es-ES" b="1" dirty="0"/>
          </a:p>
        </p:txBody>
      </p:sp>
      <p:sp>
        <p:nvSpPr>
          <p:cNvPr id="3" name="2 Marcador de contenido"/>
          <p:cNvSpPr>
            <a:spLocks noGrp="1"/>
          </p:cNvSpPr>
          <p:nvPr>
            <p:ph idx="1"/>
          </p:nvPr>
        </p:nvSpPr>
        <p:spPr/>
        <p:txBody>
          <a:bodyPr/>
          <a:lstStyle/>
          <a:p>
            <a:r>
              <a:rPr lang="es-ES" dirty="0" smtClean="0"/>
              <a:t>Reglamento de Comprobantes de Venta y Retención</a:t>
            </a:r>
          </a:p>
          <a:p>
            <a:r>
              <a:rPr lang="es-ES" dirty="0" smtClean="0"/>
              <a:t>Página del Internet del Servicio de Rentas Internas</a:t>
            </a:r>
          </a:p>
          <a:p>
            <a:r>
              <a:rPr lang="es-ES" dirty="0" smtClean="0"/>
              <a:t>Texto Equidad y Desarrollo del  Bachillerato del S.R.I</a:t>
            </a:r>
          </a:p>
          <a:p>
            <a:r>
              <a:rPr lang="es-ES" dirty="0" smtClean="0"/>
              <a:t>Los documentos comerciales Instrumentos de la Contabilidad de la MSc. Mercedes L. de Almeida.</a:t>
            </a:r>
          </a:p>
          <a:p>
            <a:r>
              <a:rPr lang="es-ES" dirty="0" smtClean="0"/>
              <a:t>Contabilidad: el lenguaje de los negocios de la MSc. Mercedes L de Almeida.</a:t>
            </a:r>
          </a:p>
          <a:p>
            <a:r>
              <a:rPr lang="es-ES" dirty="0" smtClean="0"/>
              <a:t>Documentos Mercantiles , de El Asesor Contable.</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CLASIFICACIÓN</a:t>
            </a:r>
            <a:endParaRPr lang="es-ES" b="1" dirty="0"/>
          </a:p>
        </p:txBody>
      </p:sp>
      <p:graphicFrame>
        <p:nvGraphicFramePr>
          <p:cNvPr id="4" name="3 Marcador de contenido"/>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928694"/>
          </a:xfrm>
        </p:spPr>
        <p:txBody>
          <a:bodyPr/>
          <a:lstStyle/>
          <a:p>
            <a:r>
              <a:rPr lang="es-ES" dirty="0" smtClean="0"/>
              <a:t>DOCUMENTOS COMERCIALES</a:t>
            </a:r>
            <a:endParaRPr lang="es-ES" dirty="0"/>
          </a:p>
        </p:txBody>
      </p:sp>
      <p:graphicFrame>
        <p:nvGraphicFramePr>
          <p:cNvPr id="5" name="4 Marcador de contenido"/>
          <p:cNvGraphicFramePr>
            <a:graphicFrameLocks noGrp="1"/>
          </p:cNvGraphicFramePr>
          <p:nvPr>
            <p:ph idx="1"/>
          </p:nvPr>
        </p:nvGraphicFramePr>
        <p:xfrm>
          <a:off x="642910" y="1643050"/>
          <a:ext cx="822960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NORMAS PARA LA ELABORACIÓN DE LOS DOCUMENTOS MERCANTILES</a:t>
            </a:r>
            <a:endParaRPr lang="es-ES" sz="4000" dirty="0"/>
          </a:p>
        </p:txBody>
      </p:sp>
      <p:sp>
        <p:nvSpPr>
          <p:cNvPr id="3" name="2 Marcador de contenido"/>
          <p:cNvSpPr>
            <a:spLocks noGrp="1"/>
          </p:cNvSpPr>
          <p:nvPr>
            <p:ph idx="1"/>
          </p:nvPr>
        </p:nvSpPr>
        <p:spPr/>
        <p:txBody>
          <a:bodyPr/>
          <a:lstStyle/>
          <a:p>
            <a:r>
              <a:rPr lang="es-ES" b="1" dirty="0" smtClean="0"/>
              <a:t>CLARIDAD EN LA ESCRITURA</a:t>
            </a:r>
            <a:r>
              <a:rPr lang="es-ES" dirty="0" smtClean="0"/>
              <a:t>.- </a:t>
            </a:r>
          </a:p>
          <a:p>
            <a:pPr algn="ctr">
              <a:buNone/>
            </a:pPr>
            <a:r>
              <a:rPr lang="es-ES" dirty="0" smtClean="0"/>
              <a:t>   El documento debe redactarse con sencillez para la fácil lectura e interpretación de los términos y signos que en ella aparezcan. </a:t>
            </a:r>
          </a:p>
          <a:p>
            <a:pPr algn="ctr">
              <a:buNone/>
            </a:pPr>
            <a:r>
              <a:rPr lang="es-ES" dirty="0" smtClean="0"/>
              <a:t>    </a:t>
            </a:r>
          </a:p>
          <a:p>
            <a:pPr algn="ctr">
              <a:buNone/>
            </a:pPr>
            <a:r>
              <a:rPr lang="es-ES" dirty="0" smtClean="0"/>
              <a:t>    No se permiten errores, letras sobrepuestas, enmendaduras, ni agregados confusos, se debe usar tinta y hacer letra clara, los números deben ser perfectos para no dar lugar a dudas. </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NORMAS PARA LA ELABORACIÓN DE LOS DOCUMENTOS MERCANTILES</a:t>
            </a:r>
            <a:endParaRPr lang="es-ES" sz="4000" dirty="0"/>
          </a:p>
        </p:txBody>
      </p:sp>
      <p:sp>
        <p:nvSpPr>
          <p:cNvPr id="3" name="2 Marcador de contenido"/>
          <p:cNvSpPr>
            <a:spLocks noGrp="1"/>
          </p:cNvSpPr>
          <p:nvPr>
            <p:ph idx="1"/>
          </p:nvPr>
        </p:nvSpPr>
        <p:spPr/>
        <p:txBody>
          <a:bodyPr/>
          <a:lstStyle/>
          <a:p>
            <a:r>
              <a:rPr lang="es-ES" b="1" dirty="0" smtClean="0"/>
              <a:t>NUMERACIÓN</a:t>
            </a:r>
          </a:p>
          <a:p>
            <a:pPr>
              <a:buNone/>
            </a:pPr>
            <a:r>
              <a:rPr lang="es-ES" b="1" dirty="0" smtClean="0"/>
              <a:t>    </a:t>
            </a:r>
          </a:p>
          <a:p>
            <a:pPr algn="ctr">
              <a:buNone/>
            </a:pPr>
            <a:r>
              <a:rPr lang="es-ES" b="1" dirty="0" smtClean="0"/>
              <a:t>    </a:t>
            </a:r>
            <a:r>
              <a:rPr lang="es-ES" dirty="0" smtClean="0"/>
              <a:t>Todo documento debe numerarse previamente (numeración  preimpresa), esta es una condición necesaria por normas de control interno y por disposiciones legales pertinentes en el caso de los comprobantes de venta.</a:t>
            </a:r>
            <a:endParaRPr lang="es-ES" b="1" dirty="0" smtClean="0"/>
          </a:p>
          <a:p>
            <a:endParaRPr lang="es-E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NORMAS PARA LA ELABORACIÓN DE LOS DOCUMENTOS MERCANTILES</a:t>
            </a:r>
            <a:endParaRPr lang="es-ES" sz="4000" dirty="0"/>
          </a:p>
        </p:txBody>
      </p:sp>
      <p:sp>
        <p:nvSpPr>
          <p:cNvPr id="3" name="2 Marcador de contenido"/>
          <p:cNvSpPr>
            <a:spLocks noGrp="1"/>
          </p:cNvSpPr>
          <p:nvPr>
            <p:ph idx="1"/>
          </p:nvPr>
        </p:nvSpPr>
        <p:spPr/>
        <p:txBody>
          <a:bodyPr/>
          <a:lstStyle/>
          <a:p>
            <a:r>
              <a:rPr lang="es-ES" b="1" dirty="0" smtClean="0"/>
              <a:t>COPIAS</a:t>
            </a:r>
          </a:p>
          <a:p>
            <a:pPr algn="ctr">
              <a:buNone/>
            </a:pPr>
            <a:r>
              <a:rPr lang="es-ES" dirty="0" smtClean="0"/>
              <a:t>Además del original que es para el cliente se debe agregar una o más copia, de acuerdo a las necesidades de la empresa. </a:t>
            </a:r>
          </a:p>
          <a:p>
            <a:pPr algn="ctr">
              <a:buNone/>
            </a:pPr>
            <a:r>
              <a:rPr lang="es-ES" dirty="0" smtClean="0"/>
              <a:t>   </a:t>
            </a:r>
          </a:p>
          <a:p>
            <a:pPr algn="ctr">
              <a:buNone/>
            </a:pPr>
            <a:r>
              <a:rPr lang="es-ES" dirty="0" smtClean="0"/>
              <a:t>   Las copias generalmente se imprimen en diferentes colores y en ellas se señalan el destino al que deben ir.</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4000" dirty="0" smtClean="0"/>
              <a:t>NORMAS PARA LA ELABORACIÓN DE LOS DOCUMENTOS MERCANTILES</a:t>
            </a:r>
            <a:endParaRPr lang="es-ES" sz="4000" dirty="0"/>
          </a:p>
        </p:txBody>
      </p:sp>
      <p:sp>
        <p:nvSpPr>
          <p:cNvPr id="3" name="2 Marcador de contenido"/>
          <p:cNvSpPr>
            <a:spLocks noGrp="1"/>
          </p:cNvSpPr>
          <p:nvPr>
            <p:ph idx="1"/>
          </p:nvPr>
        </p:nvSpPr>
        <p:spPr/>
        <p:txBody>
          <a:bodyPr/>
          <a:lstStyle/>
          <a:p>
            <a:pPr algn="ctr"/>
            <a:r>
              <a:rPr lang="es-ES" b="1" dirty="0" smtClean="0"/>
              <a:t>ESCRITURA DE CANTIDADES</a:t>
            </a:r>
            <a:endParaRPr lang="es-ES" dirty="0" smtClean="0"/>
          </a:p>
          <a:p>
            <a:pPr>
              <a:buNone/>
            </a:pPr>
            <a:endParaRPr lang="es-ES" b="1" dirty="0" smtClean="0"/>
          </a:p>
          <a:p>
            <a:pPr algn="ctr">
              <a:buNone/>
            </a:pPr>
            <a:r>
              <a:rPr lang="es-ES" dirty="0" smtClean="0"/>
              <a:t>Las cantidades totales que se refieren al valor de las cosas, se deben escribir en números y letras. Las sumas de dinero deben contener  dos centavos (dos decimales).</a:t>
            </a:r>
          </a:p>
          <a:p>
            <a:pPr>
              <a:buNone/>
            </a:pP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TotalTime>
  <Words>2082</Words>
  <Application>Microsoft Office PowerPoint</Application>
  <PresentationFormat>Presentación en pantalla (4:3)</PresentationFormat>
  <Paragraphs>163</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Flujo</vt:lpstr>
      <vt:lpstr>UNIDAD 3</vt:lpstr>
      <vt:lpstr>CONCEPTO DE DOCUMENTO MERCANTIL</vt:lpstr>
      <vt:lpstr>IMPORTANCIA</vt:lpstr>
      <vt:lpstr>CLASIFICACIÓN</vt:lpstr>
      <vt:lpstr>DOCUMENTOS COMERCIALES</vt:lpstr>
      <vt:lpstr>NORMAS PARA LA ELABORACIÓN DE LOS DOCUMENTOS MERCANTILES</vt:lpstr>
      <vt:lpstr>NORMAS PARA LA ELABORACIÓN DE LOS DOCUMENTOS MERCANTILES</vt:lpstr>
      <vt:lpstr>NORMAS PARA LA ELABORACIÓN DE LOS DOCUMENTOS MERCANTILES</vt:lpstr>
      <vt:lpstr>NORMAS PARA LA ELABORACIÓN DE LOS DOCUMENTOS MERCANTILES</vt:lpstr>
      <vt:lpstr>NORMAS PARA LA ELABORACIÓN DE LOS DOCUMENTOS MERCANTILES</vt:lpstr>
      <vt:lpstr>NORMAS PARA LA ELABORACIÓN DE LOS DOCUMENTOS MERCANTILES</vt:lpstr>
      <vt:lpstr>COMPROBANTES DE VENTA Y DOCUMENTOS ESTABLECIDOS POR EL S.R.I.</vt:lpstr>
      <vt:lpstr>COMPROBANTES DE VENTA Y DOCUMENTOS ESTABLECIDOS POR EL S.R.I</vt:lpstr>
      <vt:lpstr>FORMAS DE EMISION Y DOCUMENTOS ESTABLECIDOS POR EL S.R.I.</vt:lpstr>
      <vt:lpstr>FACTURA</vt:lpstr>
      <vt:lpstr>Presentación de PowerPoint</vt:lpstr>
      <vt:lpstr>NOTAS DE VENTA –RISE-</vt:lpstr>
      <vt:lpstr>Presentación de PowerPoint</vt:lpstr>
      <vt:lpstr>TIQUETE DE MAQUINA REGISTRADORADA</vt:lpstr>
      <vt:lpstr>LIQUIDACIÓN DE COMPRA DE BIENES Y PRESTACION DE SERVICIOS</vt:lpstr>
      <vt:lpstr>Presentación de PowerPoint</vt:lpstr>
      <vt:lpstr>b) COMPROBANTES DE RETENCIÓN</vt:lpstr>
      <vt:lpstr>c) DOCUMENTOS COMPLEMENTARIOS</vt:lpstr>
      <vt:lpstr>Presentación de PowerPoint</vt:lpstr>
      <vt:lpstr>Presentación de PowerPoint</vt:lpstr>
      <vt:lpstr>REGLAMENTO DE COMPROBANTES DE VENTAS Y RETENCIÓN</vt:lpstr>
      <vt:lpstr>Art. 4.- Autorización de impresión de los comprobantes de venta y de comprobantes de retención.- </vt:lpstr>
      <vt:lpstr>Presentación de PowerPoint</vt:lpstr>
      <vt:lpstr>Presentación de PowerPoint</vt:lpstr>
      <vt:lpstr>CAPITULO I DE LOS COMPROBANTES DE VENTA, RETENCION Y DOCUMENTOS COMPLEMENTARIOS</vt:lpstr>
      <vt:lpstr>CAPITULO II DE LA EMISION Y ENTREGA DE COMPROBANTES DE VENTA, NOTAS DE CREDITO Y NOTAS DE DEBITO</vt:lpstr>
      <vt:lpstr>CAPITULO III DE LOS REQUISITOS Y CARACTERISTICAS DE LOS COMPROBANTES DE VENTA, NOTAS DE CREDITO Y NOTAS DE DEBITO</vt:lpstr>
      <vt:lpstr>CAPITULO VI DE LAS NORMAS GENERALES PARA EL ARCHIVO DE LOS COMPROBANTES DE VENTA, GUIAS DE REMISION Y COMPROBANTES DE RETENCION</vt:lpstr>
      <vt:lpstr>CAPITULO IX DE LA BAJA Y ANULACION DE COMPROBANTES DE VENTA, DOCUMENTOS COMPLEMENTARIOS Y COMPROBANTES DE RETENCION</vt:lpstr>
      <vt:lpstr>FUENTE: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3</dc:title>
  <cp:lastModifiedBy>Usuario</cp:lastModifiedBy>
  <cp:revision>36</cp:revision>
  <dcterms:modified xsi:type="dcterms:W3CDTF">2014-07-17T17:16:52Z</dcterms:modified>
</cp:coreProperties>
</file>